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85"/>
  </p:notesMasterIdLst>
  <p:handoutMasterIdLst>
    <p:handoutMasterId r:id="rId186"/>
  </p:handoutMasterIdLst>
  <p:sldIdLst>
    <p:sldId id="734" r:id="rId2"/>
    <p:sldId id="735" r:id="rId3"/>
    <p:sldId id="736" r:id="rId4"/>
    <p:sldId id="737" r:id="rId5"/>
    <p:sldId id="384" r:id="rId6"/>
    <p:sldId id="385" r:id="rId7"/>
    <p:sldId id="394" r:id="rId8"/>
    <p:sldId id="380" r:id="rId9"/>
    <p:sldId id="395" r:id="rId10"/>
    <p:sldId id="397" r:id="rId11"/>
    <p:sldId id="396" r:id="rId12"/>
    <p:sldId id="502" r:id="rId13"/>
    <p:sldId id="537" r:id="rId14"/>
    <p:sldId id="538" r:id="rId15"/>
    <p:sldId id="564" r:id="rId16"/>
    <p:sldId id="617" r:id="rId17"/>
    <p:sldId id="618" r:id="rId18"/>
    <p:sldId id="619" r:id="rId19"/>
    <p:sldId id="620" r:id="rId20"/>
    <p:sldId id="621" r:id="rId21"/>
    <p:sldId id="420" r:id="rId22"/>
    <p:sldId id="399" r:id="rId23"/>
    <p:sldId id="400" r:id="rId24"/>
    <p:sldId id="401" r:id="rId25"/>
    <p:sldId id="402" r:id="rId26"/>
    <p:sldId id="503" r:id="rId27"/>
    <p:sldId id="504" r:id="rId28"/>
    <p:sldId id="569" r:id="rId29"/>
    <p:sldId id="570" r:id="rId30"/>
    <p:sldId id="571" r:id="rId31"/>
    <p:sldId id="572" r:id="rId32"/>
    <p:sldId id="573" r:id="rId33"/>
    <p:sldId id="574" r:id="rId34"/>
    <p:sldId id="575" r:id="rId35"/>
    <p:sldId id="576" r:id="rId36"/>
    <p:sldId id="577" r:id="rId37"/>
    <p:sldId id="578" r:id="rId38"/>
    <p:sldId id="622" r:id="rId39"/>
    <p:sldId id="623" r:id="rId40"/>
    <p:sldId id="624" r:id="rId41"/>
    <p:sldId id="625" r:id="rId42"/>
    <p:sldId id="579" r:id="rId43"/>
    <p:sldId id="539" r:id="rId44"/>
    <p:sldId id="505" r:id="rId45"/>
    <p:sldId id="506" r:id="rId46"/>
    <p:sldId id="507" r:id="rId47"/>
    <p:sldId id="510" r:id="rId48"/>
    <p:sldId id="511" r:id="rId49"/>
    <p:sldId id="601" r:id="rId50"/>
    <p:sldId id="602" r:id="rId51"/>
    <p:sldId id="626" r:id="rId52"/>
    <p:sldId id="627" r:id="rId53"/>
    <p:sldId id="628" r:id="rId54"/>
    <p:sldId id="629" r:id="rId55"/>
    <p:sldId id="630" r:id="rId56"/>
    <p:sldId id="631" r:id="rId57"/>
    <p:sldId id="632" r:id="rId58"/>
    <p:sldId id="633" r:id="rId59"/>
    <p:sldId id="603" r:id="rId60"/>
    <p:sldId id="497" r:id="rId61"/>
    <p:sldId id="524" r:id="rId62"/>
    <p:sldId id="526" r:id="rId63"/>
    <p:sldId id="404" r:id="rId64"/>
    <p:sldId id="604" r:id="rId65"/>
    <p:sldId id="605" r:id="rId66"/>
    <p:sldId id="606" r:id="rId67"/>
    <p:sldId id="607" r:id="rId68"/>
    <p:sldId id="608" r:id="rId69"/>
    <p:sldId id="609" r:id="rId70"/>
    <p:sldId id="610" r:id="rId71"/>
    <p:sldId id="611" r:id="rId72"/>
    <p:sldId id="634" r:id="rId73"/>
    <p:sldId id="612" r:id="rId74"/>
    <p:sldId id="613" r:id="rId75"/>
    <p:sldId id="614" r:id="rId76"/>
    <p:sldId id="635" r:id="rId77"/>
    <p:sldId id="636" r:id="rId78"/>
    <p:sldId id="637" r:id="rId79"/>
    <p:sldId id="638" r:id="rId80"/>
    <p:sldId id="498" r:id="rId81"/>
    <p:sldId id="407" r:id="rId82"/>
    <p:sldId id="739" r:id="rId83"/>
    <p:sldId id="408" r:id="rId84"/>
    <p:sldId id="409" r:id="rId85"/>
    <p:sldId id="411" r:id="rId86"/>
    <p:sldId id="615" r:id="rId87"/>
    <p:sldId id="616" r:id="rId88"/>
    <p:sldId id="639" r:id="rId89"/>
    <p:sldId id="640" r:id="rId90"/>
    <p:sldId id="641" r:id="rId91"/>
    <p:sldId id="642" r:id="rId92"/>
    <p:sldId id="644" r:id="rId93"/>
    <p:sldId id="645" r:id="rId94"/>
    <p:sldId id="646" r:id="rId95"/>
    <p:sldId id="647" r:id="rId96"/>
    <p:sldId id="648" r:id="rId97"/>
    <p:sldId id="649" r:id="rId98"/>
    <p:sldId id="650" r:id="rId99"/>
    <p:sldId id="651" r:id="rId100"/>
    <p:sldId id="652" r:id="rId101"/>
    <p:sldId id="738" r:id="rId102"/>
    <p:sldId id="653" r:id="rId103"/>
    <p:sldId id="654" r:id="rId104"/>
    <p:sldId id="655" r:id="rId105"/>
    <p:sldId id="656" r:id="rId106"/>
    <p:sldId id="657" r:id="rId107"/>
    <p:sldId id="658" r:id="rId108"/>
    <p:sldId id="659" r:id="rId109"/>
    <p:sldId id="660" r:id="rId110"/>
    <p:sldId id="661" r:id="rId111"/>
    <p:sldId id="662" r:id="rId112"/>
    <p:sldId id="663" r:id="rId113"/>
    <p:sldId id="664" r:id="rId114"/>
    <p:sldId id="665" r:id="rId115"/>
    <p:sldId id="666" r:id="rId116"/>
    <p:sldId id="667" r:id="rId117"/>
    <p:sldId id="668" r:id="rId118"/>
    <p:sldId id="669" r:id="rId119"/>
    <p:sldId id="670" r:id="rId120"/>
    <p:sldId id="671" r:id="rId121"/>
    <p:sldId id="672" r:id="rId122"/>
    <p:sldId id="673" r:id="rId123"/>
    <p:sldId id="674" r:id="rId124"/>
    <p:sldId id="675" r:id="rId125"/>
    <p:sldId id="676" r:id="rId126"/>
    <p:sldId id="677" r:id="rId127"/>
    <p:sldId id="678" r:id="rId128"/>
    <p:sldId id="679" r:id="rId129"/>
    <p:sldId id="680" r:id="rId130"/>
    <p:sldId id="681" r:id="rId131"/>
    <p:sldId id="682" r:id="rId132"/>
    <p:sldId id="683" r:id="rId133"/>
    <p:sldId id="684" r:id="rId134"/>
    <p:sldId id="685" r:id="rId135"/>
    <p:sldId id="686" r:id="rId136"/>
    <p:sldId id="687" r:id="rId137"/>
    <p:sldId id="688" r:id="rId138"/>
    <p:sldId id="689" r:id="rId139"/>
    <p:sldId id="690" r:id="rId140"/>
    <p:sldId id="691" r:id="rId141"/>
    <p:sldId id="692" r:id="rId142"/>
    <p:sldId id="693" r:id="rId143"/>
    <p:sldId id="694" r:id="rId144"/>
    <p:sldId id="695" r:id="rId145"/>
    <p:sldId id="696" r:id="rId146"/>
    <p:sldId id="697" r:id="rId147"/>
    <p:sldId id="698" r:id="rId148"/>
    <p:sldId id="699" r:id="rId149"/>
    <p:sldId id="700" r:id="rId150"/>
    <p:sldId id="701" r:id="rId151"/>
    <p:sldId id="702" r:id="rId152"/>
    <p:sldId id="703" r:id="rId153"/>
    <p:sldId id="704" r:id="rId154"/>
    <p:sldId id="705" r:id="rId155"/>
    <p:sldId id="706" r:id="rId156"/>
    <p:sldId id="707" r:id="rId157"/>
    <p:sldId id="708" r:id="rId158"/>
    <p:sldId id="709" r:id="rId159"/>
    <p:sldId id="710" r:id="rId160"/>
    <p:sldId id="711" r:id="rId161"/>
    <p:sldId id="712" r:id="rId162"/>
    <p:sldId id="713" r:id="rId163"/>
    <p:sldId id="714" r:id="rId164"/>
    <p:sldId id="715" r:id="rId165"/>
    <p:sldId id="716" r:id="rId166"/>
    <p:sldId id="717" r:id="rId167"/>
    <p:sldId id="718" r:id="rId168"/>
    <p:sldId id="719" r:id="rId169"/>
    <p:sldId id="720" r:id="rId170"/>
    <p:sldId id="721" r:id="rId171"/>
    <p:sldId id="722" r:id="rId172"/>
    <p:sldId id="723" r:id="rId173"/>
    <p:sldId id="724" r:id="rId174"/>
    <p:sldId id="725" r:id="rId175"/>
    <p:sldId id="726" r:id="rId176"/>
    <p:sldId id="727" r:id="rId177"/>
    <p:sldId id="728" r:id="rId178"/>
    <p:sldId id="729" r:id="rId179"/>
    <p:sldId id="730" r:id="rId180"/>
    <p:sldId id="731" r:id="rId181"/>
    <p:sldId id="732" r:id="rId182"/>
    <p:sldId id="733" r:id="rId183"/>
    <p:sldId id="355" r:id="rId184"/>
  </p:sldIdLst>
  <p:sldSz cx="12192000" cy="6858000"/>
  <p:notesSz cx="6858000" cy="9144000"/>
  <p:embeddedFontLst>
    <p:embeddedFont>
      <p:font typeface="HY견고딕" panose="02030600000101010101" pitchFamily="18" charset="-127"/>
      <p:regular r:id="rId187"/>
    </p:embeddedFont>
    <p:embeddedFont>
      <p:font typeface="Tahoma" panose="020B0604030504040204" pitchFamily="34" charset="0"/>
      <p:regular r:id="rId188"/>
      <p:bold r:id="rId189"/>
    </p:embeddedFont>
    <p:embeddedFont>
      <p:font typeface="Verdana" panose="020B0604030504040204" pitchFamily="34" charset="0"/>
      <p:regular r:id="rId190"/>
      <p:bold r:id="rId191"/>
      <p:italic r:id="rId192"/>
      <p:boldItalic r:id="rId193"/>
    </p:embeddedFont>
    <p:embeddedFont>
      <p:font typeface="맑은 고딕" panose="020B0503020000020004" pitchFamily="50" charset="-127"/>
      <p:regular r:id="rId194"/>
      <p:bold r:id="rId1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이재욱" initials="UK" lastIdx="8" clrIdx="0">
    <p:extLst>
      <p:ext uri="{19B8F6BF-5375-455C-9EA6-DF929625EA0E}">
        <p15:presenceInfo xmlns:p15="http://schemas.microsoft.com/office/powerpoint/2012/main" userId="ee1105785d402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877AC"/>
    <a:srgbClr val="61B8E9"/>
    <a:srgbClr val="E46C0A"/>
    <a:srgbClr val="FFFFFF"/>
    <a:srgbClr val="FEEFEC"/>
    <a:srgbClr val="E5E4F2"/>
    <a:srgbClr val="F2DCDB"/>
    <a:srgbClr val="1798AA"/>
    <a:srgbClr val="B93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794" autoAdjust="0"/>
  </p:normalViewPr>
  <p:slideViewPr>
    <p:cSldViewPr>
      <p:cViewPr varScale="1">
        <p:scale>
          <a:sx n="60" d="100"/>
          <a:sy n="60" d="100"/>
        </p:scale>
        <p:origin x="78" y="11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6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7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8.fntdata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9.fntdata"/><Relationship Id="rId190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C7F7F-68C2-405F-873B-5AAA20E84D40}" type="datetimeFigureOut">
              <a:rPr lang="ko-KR" altLang="en-US" smtClean="0"/>
              <a:t>2024-01-20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450AE-2FE7-4A7A-8E47-205D68597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6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450AE-2FE7-4A7A-8E47-205D685979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09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 hasCustomPrompt="1"/>
          </p:nvPr>
        </p:nvSpPr>
        <p:spPr>
          <a:xfrm>
            <a:off x="0" y="2489393"/>
            <a:ext cx="12192000" cy="112585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ctr">
              <a:defRPr sz="48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절 제목 추가</a:t>
            </a:r>
          </a:p>
        </p:txBody>
      </p:sp>
    </p:spTree>
    <p:extLst>
      <p:ext uri="{BB962C8B-B14F-4D97-AF65-F5344CB8AC3E}">
        <p14:creationId xmlns:p14="http://schemas.microsoft.com/office/powerpoint/2010/main" val="24229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6341" y="3633909"/>
            <a:ext cx="11395382" cy="2737648"/>
          </a:xfrm>
        </p:spPr>
        <p:txBody>
          <a:bodyPr/>
          <a:lstStyle>
            <a:lvl1pPr marL="176213" indent="-1762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lang="ko-KR" altLang="en-US" sz="2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2" y="1348823"/>
            <a:ext cx="2095761" cy="1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개요 내용 삽입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6" y="1079008"/>
            <a:ext cx="5414276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본문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41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err="1"/>
              <a:t>따라해보기</a:t>
            </a:r>
            <a:r>
              <a:rPr lang="en-US" altLang="ko-KR" dirty="0"/>
              <a:t>, </a:t>
            </a:r>
            <a:r>
              <a:rPr lang="ko-KR" altLang="en-US" dirty="0" err="1"/>
              <a:t>혼자해보기</a:t>
            </a:r>
            <a:r>
              <a:rPr lang="ko-KR" altLang="en-US" dirty="0"/>
              <a:t>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+mj-ea"/>
              <a:buAutoNum type="circleNumDbPlai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3900" indent="-4572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+mj-ea"/>
              <a:buAutoNum type="circleNumDbPlain"/>
              <a:defRPr sz="2000" b="0"/>
            </a:lvl2pPr>
            <a:lvl3pPr marL="790575" indent="-342900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+mj-ea"/>
              <a:buAutoNum type="circleNumDbPlain"/>
              <a:defRPr sz="1800"/>
            </a:lvl3pPr>
            <a:lvl4pPr marL="971550" indent="-342900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+mj-ea"/>
              <a:buAutoNum type="circleNumDbPlain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32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3143672" y="2819400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106376" y="6309321"/>
            <a:ext cx="1790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yhwsoon@naver.com</a:t>
            </a:r>
            <a:endParaRPr lang="ko-KR" altLang="ko-KR" sz="1100" b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5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2024-01-20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08" r:id="rId3"/>
    <p:sldLayoutId id="2147483715" r:id="rId4"/>
    <p:sldLayoutId id="2147483695" r:id="rId5"/>
    <p:sldLayoutId id="2147483714" r:id="rId6"/>
    <p:sldLayoutId id="2147483716" r:id="rId7"/>
    <p:sldLayoutId id="2147483699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4" y="1340768"/>
            <a:ext cx="11161945" cy="379015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다음 중 윈도용 </a:t>
            </a:r>
            <a:r>
              <a:rPr lang="en-US" altLang="ko-KR" dirty="0"/>
              <a:t>USB </a:t>
            </a:r>
            <a:r>
              <a:rPr lang="ko-KR" altLang="en-US" dirty="0"/>
              <a:t>메모리를 마운트하기 위한 명령으로 옳은 것은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mount –t ext3 /dev/sdb1 /</a:t>
            </a:r>
            <a:r>
              <a:rPr lang="en-US" altLang="ko-KR" dirty="0" err="1"/>
              <a:t>mnt</a:t>
            </a:r>
            <a:r>
              <a:rPr lang="ko-KR" altLang="en-US" dirty="0"/>
              <a:t>  ② </a:t>
            </a:r>
            <a:r>
              <a:rPr lang="en-US" altLang="ko-KR" dirty="0"/>
              <a:t>mount –t xfs /dev/sdb1 /</a:t>
            </a:r>
            <a:r>
              <a:rPr lang="en-US" altLang="ko-KR" dirty="0" err="1"/>
              <a:t>mnt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>
                <a:solidFill>
                  <a:srgbClr val="FF0000"/>
                </a:solidFill>
              </a:rPr>
              <a:t>③ </a:t>
            </a:r>
            <a:r>
              <a:rPr lang="en-US" altLang="ko-KR" dirty="0">
                <a:solidFill>
                  <a:srgbClr val="FF0000"/>
                </a:solidFill>
              </a:rPr>
              <a:t>mount –t vfat /dev/sdb1 /</a:t>
            </a:r>
            <a:r>
              <a:rPr lang="en-US" altLang="ko-KR" dirty="0" err="1">
                <a:solidFill>
                  <a:srgbClr val="FF0000"/>
                </a:solidFill>
              </a:rPr>
              <a:t>mnt</a:t>
            </a:r>
            <a:r>
              <a:rPr lang="ko-KR" altLang="en-US" dirty="0"/>
              <a:t>   ④ </a:t>
            </a:r>
            <a:r>
              <a:rPr lang="en-US" altLang="ko-KR" dirty="0"/>
              <a:t>mount –t iso9660 /dev/sdb1 /mnt</a:t>
            </a:r>
            <a:endParaRPr lang="ko-KR" altLang="en-US" dirty="0"/>
          </a:p>
          <a:p>
            <a:r>
              <a:rPr lang="en-US" altLang="ko-KR" dirty="0"/>
              <a:t>2. </a:t>
            </a:r>
            <a:r>
              <a:rPr lang="ko-KR" altLang="en-US" dirty="0"/>
              <a:t>시스템에 설치된 전체 디스크의 파티션 정보를 보기 위한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① </a:t>
            </a:r>
            <a:r>
              <a:rPr lang="en-US" altLang="ko-KR" dirty="0"/>
              <a:t>fdisk –a </a:t>
            </a:r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en-US" altLang="ko-KR" dirty="0">
                <a:solidFill>
                  <a:srgbClr val="FF0000"/>
                </a:solidFill>
              </a:rPr>
              <a:t>fdisk –l</a:t>
            </a:r>
            <a:endParaRPr lang="ko-KR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    ③ </a:t>
            </a:r>
            <a:r>
              <a:rPr lang="en-US" altLang="ko-KR" dirty="0"/>
              <a:t>fdisk –v </a:t>
            </a:r>
            <a:r>
              <a:rPr lang="ko-KR" altLang="en-US" dirty="0"/>
              <a:t>④ </a:t>
            </a:r>
            <a:r>
              <a:rPr lang="en-US" altLang="ko-KR" dirty="0"/>
              <a:t>fdisk –d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8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사용자 계정 관련 파일</a:t>
            </a:r>
          </a:p>
        </p:txBody>
      </p:sp>
    </p:spTree>
    <p:extLst>
      <p:ext uri="{BB962C8B-B14F-4D97-AF65-F5344CB8AC3E}">
        <p14:creationId xmlns:p14="http://schemas.microsoft.com/office/powerpoint/2010/main" val="19090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51912-6721-D8E3-D283-0F3AD39B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 쿼터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A53A8-2C31-802D-14EA-020EE8BF0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/>
              <a:t>/home2 </a:t>
            </a:r>
            <a:r>
              <a:rPr lang="ko-KR" altLang="en-US" dirty="0"/>
              <a:t>파일 시스템에 그룹 쿼터 속성을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sudo</a:t>
            </a:r>
            <a:r>
              <a:rPr lang="en-US" altLang="ko-KR" dirty="0"/>
              <a:t> 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/dev/sdd2     /home2   ext3  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en-US" altLang="ko-KR" dirty="0"/>
              <a:t> /home2 </a:t>
            </a:r>
            <a:r>
              <a:rPr lang="ko-KR" altLang="en-US" dirty="0"/>
              <a:t>파일 시스템을 다시 마운트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umount</a:t>
            </a:r>
            <a:r>
              <a:rPr lang="en-US" altLang="ko-KR" dirty="0"/>
              <a:t> /home2</a:t>
            </a:r>
          </a:p>
          <a:p>
            <a:pPr marL="0" indent="0">
              <a:buNone/>
            </a:pPr>
            <a:r>
              <a:rPr lang="en-US" altLang="ko-KR" dirty="0"/>
              <a:t>       </a:t>
            </a:r>
            <a:r>
              <a:rPr lang="en-US" altLang="ko-KR" dirty="0" err="1"/>
              <a:t>sudo</a:t>
            </a:r>
            <a:r>
              <a:rPr lang="en-US" altLang="ko-KR" dirty="0"/>
              <a:t> mount /home2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  /home2 </a:t>
            </a:r>
            <a:r>
              <a:rPr lang="ko-KR" altLang="en-US" dirty="0"/>
              <a:t>파일 시스템의 마운트 옵션을 확인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mount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quotacheck</a:t>
            </a:r>
            <a:r>
              <a:rPr lang="en-US" altLang="ko-KR" dirty="0"/>
              <a:t> </a:t>
            </a:r>
            <a:r>
              <a:rPr lang="ko-KR" altLang="en-US" dirty="0"/>
              <a:t>명령으로 그룹 쿼터 데이터베이스를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quotaon</a:t>
            </a:r>
            <a:r>
              <a:rPr lang="en-US" altLang="ko-KR" dirty="0"/>
              <a:t> -g </a:t>
            </a:r>
            <a:r>
              <a:rPr lang="ko-KR" altLang="en-US" dirty="0"/>
              <a:t>명령으로 그룹 쿼터를 활성화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qtest1 </a:t>
            </a:r>
            <a:r>
              <a:rPr lang="ko-KR" altLang="en-US" dirty="0"/>
              <a:t>그룹의 쿼터를 설정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qtest1 </a:t>
            </a:r>
            <a:r>
              <a:rPr lang="ko-KR" altLang="en-US" dirty="0"/>
              <a:t>그룹의 쿼터 설정을 확인</a:t>
            </a:r>
          </a:p>
        </p:txBody>
      </p:sp>
    </p:spTree>
    <p:extLst>
      <p:ext uri="{BB962C8B-B14F-4D97-AF65-F5344CB8AC3E}">
        <p14:creationId xmlns:p14="http://schemas.microsoft.com/office/powerpoint/2010/main" val="6341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51912-6721-D8E3-D283-0F3AD39B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 쿼터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A53A8-2C31-802D-14EA-020EE8BF0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파일에서 </a:t>
            </a:r>
            <a:r>
              <a:rPr lang="en-US" altLang="ko-KR" dirty="0"/>
              <a:t>/home2 </a:t>
            </a:r>
            <a:r>
              <a:rPr lang="ko-KR" altLang="en-US" dirty="0"/>
              <a:t>파일 시스템에 그룹 쿼터 속성을 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sudo</a:t>
            </a:r>
            <a:r>
              <a:rPr lang="en-US" altLang="ko-KR" dirty="0"/>
              <a:t>  </a:t>
            </a:r>
            <a:r>
              <a:rPr lang="en-US" altLang="ko-KR" dirty="0" err="1"/>
              <a:t>nano</a:t>
            </a:r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/dev/sdd2     /home2   ext3  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en-US" altLang="ko-KR" dirty="0"/>
              <a:t> /home2 </a:t>
            </a:r>
            <a:r>
              <a:rPr lang="ko-KR" altLang="en-US" dirty="0"/>
              <a:t>파일 시스템을 다시 마운트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umount</a:t>
            </a:r>
            <a:r>
              <a:rPr lang="en-US" altLang="ko-KR" dirty="0"/>
              <a:t> /home2</a:t>
            </a:r>
          </a:p>
          <a:p>
            <a:pPr marL="0" indent="0">
              <a:buNone/>
            </a:pPr>
            <a:r>
              <a:rPr lang="en-US" altLang="ko-KR" dirty="0"/>
              <a:t>       </a:t>
            </a:r>
            <a:r>
              <a:rPr lang="en-US" altLang="ko-KR" dirty="0" err="1"/>
              <a:t>sudo</a:t>
            </a:r>
            <a:r>
              <a:rPr lang="en-US" altLang="ko-KR" dirty="0"/>
              <a:t> mount /home2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  /home2 </a:t>
            </a:r>
            <a:r>
              <a:rPr lang="ko-KR" altLang="en-US" dirty="0"/>
              <a:t>파일 시스템의 마운트 옵션을 확인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mount</a:t>
            </a:r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 err="1"/>
              <a:t>quotacheck</a:t>
            </a:r>
            <a:r>
              <a:rPr lang="en-US" altLang="ko-KR" dirty="0"/>
              <a:t> </a:t>
            </a:r>
            <a:r>
              <a:rPr lang="ko-KR" altLang="en-US" dirty="0"/>
              <a:t>명령으로 그룹 쿼터 데이터베이스를 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quotacheck</a:t>
            </a:r>
            <a:r>
              <a:rPr lang="en-US" altLang="ko-KR" dirty="0"/>
              <a:t> –</a:t>
            </a:r>
            <a:r>
              <a:rPr lang="en-US" altLang="ko-KR" dirty="0" err="1"/>
              <a:t>vgm</a:t>
            </a:r>
            <a:r>
              <a:rPr lang="en-US" altLang="ko-KR" dirty="0"/>
              <a:t> /home2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quotaon</a:t>
            </a:r>
            <a:r>
              <a:rPr lang="en-US" altLang="ko-KR" dirty="0"/>
              <a:t> -g </a:t>
            </a:r>
            <a:r>
              <a:rPr lang="ko-KR" altLang="en-US" dirty="0"/>
              <a:t>명령으로 그룹 쿼터를 활성화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qtest1 </a:t>
            </a:r>
            <a:r>
              <a:rPr lang="ko-KR" altLang="en-US" dirty="0"/>
              <a:t>그룹의 쿼터를 설정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qtest1 </a:t>
            </a:r>
            <a:r>
              <a:rPr lang="ko-KR" altLang="en-US" dirty="0"/>
              <a:t>그룹의 쿼터 설정을 확인</a:t>
            </a:r>
          </a:p>
        </p:txBody>
      </p:sp>
    </p:spTree>
    <p:extLst>
      <p:ext uri="{BB962C8B-B14F-4D97-AF65-F5344CB8AC3E}">
        <p14:creationId xmlns:p14="http://schemas.microsoft.com/office/powerpoint/2010/main" val="40916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407368" y="1772816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네트워크 설정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786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네트워크 기초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네트워크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 err="1"/>
              <a:t>호스크</a:t>
            </a:r>
            <a:r>
              <a:rPr lang="ko-KR" altLang="en-US" dirty="0"/>
              <a:t> 이름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네트워크 상태 확인</a:t>
            </a:r>
          </a:p>
        </p:txBody>
      </p:sp>
    </p:spTree>
    <p:extLst>
      <p:ext uri="{BB962C8B-B14F-4D97-AF65-F5344CB8AC3E}">
        <p14:creationId xmlns:p14="http://schemas.microsoft.com/office/powerpoint/2010/main" val="10527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프로토콜의 계층 구조를 이해하고 설명할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주소의 차이를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라우팅 테이블을 확인하고 기본 게이트웨이를 설정할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네트워크를 설정하여 외부 네트워크와 연결할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네트워크가 정상적으로 동작하는지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패킷을 캡처하여 저장하고 내용을 분석할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6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62383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8386" y="1079008"/>
            <a:ext cx="4549501" cy="5518344"/>
          </a:xfrm>
        </p:spPr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프로토콜과 인터넷 주소가 무엇인지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여러 가지 명령으로 네트워크와 호스트 이름을 설정하는 방법일 익힌다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네트워크의 연결 상태를 확인하기 위한 명령의 사용법을 익힌다</a:t>
            </a:r>
            <a:r>
              <a:rPr lang="en-US" altLang="ko-KR" dirty="0"/>
              <a:t>.</a:t>
            </a: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5271B225-F92A-CC24-A684-B405DFBDF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7" y="1196752"/>
            <a:ext cx="7104113" cy="3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네트워크 기초</a:t>
            </a:r>
          </a:p>
        </p:txBody>
      </p:sp>
    </p:spTree>
    <p:extLst>
      <p:ext uri="{BB962C8B-B14F-4D97-AF65-F5344CB8AC3E}">
        <p14:creationId xmlns:p14="http://schemas.microsoft.com/office/powerpoint/2010/main" val="291084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6709743" cy="5518344"/>
          </a:xfrm>
        </p:spPr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  <a:endParaRPr lang="en-US" altLang="ko-KR" dirty="0"/>
          </a:p>
          <a:p>
            <a:pPr lvl="1"/>
            <a:r>
              <a:rPr lang="ko-KR" altLang="en-US" dirty="0"/>
              <a:t>프로토콜</a:t>
            </a:r>
            <a:r>
              <a:rPr lang="en-US" altLang="ko-KR" dirty="0"/>
              <a:t>:</a:t>
            </a:r>
            <a:r>
              <a:rPr lang="ko-KR" altLang="en-US" dirty="0"/>
              <a:t> 컴퓨터와 컴퓨터 사이에 데이터를 어떻게 주고받을 것인지를 정의한 통신 규약</a:t>
            </a:r>
            <a:endParaRPr lang="en-US" altLang="ko-KR" dirty="0"/>
          </a:p>
          <a:p>
            <a:pPr lvl="1"/>
            <a:r>
              <a:rPr lang="ko-KR" altLang="en-US" dirty="0"/>
              <a:t>인터넷은 </a:t>
            </a:r>
            <a:r>
              <a:rPr lang="en-US" altLang="ko-KR" dirty="0"/>
              <a:t>TCP/IP</a:t>
            </a:r>
            <a:r>
              <a:rPr lang="ko-KR" altLang="en-US" dirty="0"/>
              <a:t>라는 프로토콜에 따라 통신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784DC4D-D195-8F95-F060-4F783F890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4"/>
          <a:stretch/>
        </p:blipFill>
        <p:spPr>
          <a:xfrm>
            <a:off x="8472264" y="1079008"/>
            <a:ext cx="3471055" cy="3224293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0F742C1-111B-A7A2-BF7C-E49B783C4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9"/>
          <a:stretch/>
        </p:blipFill>
        <p:spPr>
          <a:xfrm>
            <a:off x="335360" y="3645024"/>
            <a:ext cx="8201025" cy="26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863-4E66-C377-F58D-F34DD709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5DE4-10FB-4323-63E3-90FE6020F7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/>
              <a:t>컴퓨터의 주소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MAC </a:t>
            </a:r>
            <a:r>
              <a:rPr lang="ko-KR" altLang="en-US" dirty="0"/>
              <a:t>주소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호스트명</a:t>
            </a:r>
            <a:endParaRPr lang="en-US" altLang="ko-KR" dirty="0"/>
          </a:p>
          <a:p>
            <a:r>
              <a:rPr lang="en-US" altLang="ko-KR" dirty="0"/>
              <a:t>MAC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/>
              <a:t> 하드웨어를 위한 주소</a:t>
            </a:r>
            <a:endParaRPr lang="en-US" altLang="ko-KR" dirty="0"/>
          </a:p>
          <a:p>
            <a:pPr lvl="1"/>
            <a:r>
              <a:rPr lang="ko-KR" altLang="en-US" dirty="0"/>
              <a:t>이더넷 주소</a:t>
            </a:r>
            <a:r>
              <a:rPr lang="en-US" altLang="ko-KR" dirty="0"/>
              <a:t>, </a:t>
            </a:r>
            <a:r>
              <a:rPr lang="ko-KR" altLang="en-US" dirty="0"/>
              <a:t>하드웨어 주소</a:t>
            </a:r>
            <a:r>
              <a:rPr lang="en-US" altLang="ko-KR" dirty="0"/>
              <a:t>, </a:t>
            </a:r>
            <a:r>
              <a:rPr lang="ko-KR" altLang="en-US" dirty="0"/>
              <a:t>물리 주소라고도 함</a:t>
            </a:r>
            <a:endParaRPr lang="en-US" altLang="ko-KR" dirty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네트워크 인터페이스 카드</a:t>
            </a:r>
            <a:r>
              <a:rPr lang="en-US" altLang="ko-KR" dirty="0"/>
              <a:t>(</a:t>
            </a:r>
            <a:r>
              <a:rPr lang="ko-KR" altLang="en-US" dirty="0"/>
              <a:t>랜 카드</a:t>
            </a:r>
            <a:r>
              <a:rPr lang="en-US" altLang="ko-KR" dirty="0"/>
              <a:t>)</a:t>
            </a:r>
            <a:r>
              <a:rPr lang="ko-KR" altLang="en-US" dirty="0"/>
              <a:t>에 저장된 주소로 기본적으로 네트워크 인터페이스 카드가 만들어질 때 부여</a:t>
            </a:r>
            <a:endParaRPr lang="en-US" altLang="ko-KR" dirty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각 하드웨어를 구별하는 역할을 수행</a:t>
            </a:r>
            <a:endParaRPr lang="en-US" altLang="ko-KR" dirty="0"/>
          </a:p>
          <a:p>
            <a:pPr lvl="1"/>
            <a:r>
              <a:rPr lang="en-US" altLang="ko-KR" dirty="0"/>
              <a:t>MAC </a:t>
            </a:r>
            <a:r>
              <a:rPr lang="ko-KR" altLang="en-US" dirty="0"/>
              <a:t>주소는 </a:t>
            </a:r>
            <a:r>
              <a:rPr lang="en-US" altLang="ko-KR" dirty="0"/>
              <a:t>:  </a:t>
            </a:r>
            <a:r>
              <a:rPr lang="ko-KR" altLang="en-US" dirty="0"/>
              <a:t>이나 </a:t>
            </a:r>
            <a:r>
              <a:rPr lang="en-US" altLang="ko-KR" dirty="0"/>
              <a:t>-  </a:t>
            </a:r>
            <a:r>
              <a:rPr lang="ko-KR" altLang="en-US" dirty="0"/>
              <a:t>으로 구분되는 여섯 개의 </a:t>
            </a:r>
            <a:r>
              <a:rPr lang="en-US" altLang="ko-KR" dirty="0"/>
              <a:t>16</a:t>
            </a:r>
            <a:r>
              <a:rPr lang="ko-KR" altLang="en-US" dirty="0"/>
              <a:t>진수로 구성되며 총 </a:t>
            </a:r>
            <a:r>
              <a:rPr lang="en-US" altLang="ko-KR" dirty="0"/>
              <a:t>48bit</a:t>
            </a:r>
          </a:p>
          <a:p>
            <a:pPr lvl="2"/>
            <a:r>
              <a:rPr lang="ko-KR" altLang="en-US" dirty="0"/>
              <a:t>앞의 세 자리는 제조사 번호이고 뒤의 세 자리는 일련번호</a:t>
            </a:r>
            <a:endParaRPr lang="en-US" altLang="ko-KR" dirty="0"/>
          </a:p>
          <a:p>
            <a:pPr lvl="2"/>
            <a:r>
              <a:rPr lang="ko-KR" altLang="en-US" dirty="0"/>
              <a:t>제조사 번호는 국제 표준 기구 중 하나인 </a:t>
            </a:r>
            <a:r>
              <a:rPr lang="en-US" altLang="ko-KR" dirty="0"/>
              <a:t>IEEE</a:t>
            </a:r>
            <a:r>
              <a:rPr lang="ko-KR" altLang="en-US" dirty="0"/>
              <a:t>에서 지정</a:t>
            </a:r>
            <a:endParaRPr lang="en-US" altLang="ko-KR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79C161C-15DA-A223-00DC-2D12EB827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87"/>
          <a:stretch/>
        </p:blipFill>
        <p:spPr>
          <a:xfrm>
            <a:off x="7536160" y="1700808"/>
            <a:ext cx="3312368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5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/passwd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사용자 계정 정보가 저장된 기본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561975" lvl="1" indent="-457200">
              <a:buFont typeface="+mj-ea"/>
              <a:buAutoNum type="circleNumDbPlain"/>
            </a:pPr>
            <a:r>
              <a:rPr lang="ko-KR" altLang="en-US" dirty="0"/>
              <a:t>로그인 </a:t>
            </a:r>
            <a:r>
              <a:rPr lang="en-US" altLang="ko-KR" dirty="0"/>
              <a:t>ID: </a:t>
            </a:r>
            <a:r>
              <a:rPr lang="ko-KR" altLang="en-US" dirty="0"/>
              <a:t>사용자 계정의 이름</a:t>
            </a:r>
            <a:endParaRPr lang="en-US" altLang="ko-KR" dirty="0"/>
          </a:p>
          <a:p>
            <a:pPr marL="561975" lvl="1" indent="-457200">
              <a:buFont typeface="+mj-ea"/>
              <a:buAutoNum type="circleNumDbPlain"/>
            </a:pPr>
            <a:r>
              <a:rPr lang="en-US" altLang="ko-KR" dirty="0"/>
              <a:t>x: </a:t>
            </a:r>
            <a:r>
              <a:rPr lang="ko-KR" altLang="en-US" dirty="0"/>
              <a:t>초기 유닉스 시스템에서 사용자 암호를 저장하던 항목</a:t>
            </a:r>
            <a:r>
              <a:rPr lang="en-US" altLang="ko-KR" dirty="0"/>
              <a:t>(</a:t>
            </a:r>
            <a:r>
              <a:rPr lang="ko-KR" altLang="en-US" dirty="0"/>
              <a:t>현재는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/shadow</a:t>
            </a:r>
            <a:r>
              <a:rPr lang="ko-KR" altLang="en-US" dirty="0"/>
              <a:t>에 암호 저장</a:t>
            </a:r>
            <a:r>
              <a:rPr lang="en-US" altLang="ko-KR" dirty="0"/>
              <a:t>)</a:t>
            </a:r>
          </a:p>
          <a:p>
            <a:pPr marL="561975" lvl="1" indent="-457200">
              <a:buFont typeface="+mj-ea"/>
              <a:buAutoNum type="circleNumDbPlain"/>
            </a:pPr>
            <a:r>
              <a:rPr lang="en-US" altLang="ko-KR" dirty="0"/>
              <a:t>UID: </a:t>
            </a:r>
            <a:r>
              <a:rPr lang="ko-KR" altLang="en-US" dirty="0"/>
              <a:t>사용자 </a:t>
            </a:r>
            <a:r>
              <a:rPr lang="en-US" altLang="ko-KR" dirty="0"/>
              <a:t>ID </a:t>
            </a:r>
            <a:r>
              <a:rPr lang="ko-KR" altLang="en-US" dirty="0"/>
              <a:t>번호로 시스템이 사용자를 구별하기 위해 사용하는 번호</a:t>
            </a:r>
            <a:endParaRPr lang="en-US" altLang="ko-KR" dirty="0"/>
          </a:p>
          <a:p>
            <a:pPr marL="285750" lvl="2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일반적으로 </a:t>
            </a:r>
            <a:r>
              <a:rPr lang="en-US" altLang="ko-KR" dirty="0"/>
              <a:t>0~999</a:t>
            </a:r>
            <a:r>
              <a:rPr lang="ko-KR" altLang="en-US" dirty="0"/>
              <a:t>번과 </a:t>
            </a:r>
            <a:r>
              <a:rPr lang="en-US" altLang="ko-KR" dirty="0"/>
              <a:t>65534</a:t>
            </a:r>
            <a:r>
              <a:rPr lang="ko-KR" altLang="en-US" dirty="0"/>
              <a:t>번은 시스템 사용자를 위한 </a:t>
            </a:r>
            <a:r>
              <a:rPr lang="en-US" altLang="ko-KR" dirty="0"/>
              <a:t>UID</a:t>
            </a:r>
            <a:r>
              <a:rPr lang="ko-KR" altLang="en-US" dirty="0"/>
              <a:t>로 예약</a:t>
            </a:r>
            <a:endParaRPr lang="en-US" altLang="ko-KR" dirty="0"/>
          </a:p>
          <a:p>
            <a:pPr marL="285750" lvl="2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일반 사용자는 </a:t>
            </a:r>
            <a:r>
              <a:rPr lang="en-US" altLang="ko-KR" dirty="0"/>
              <a:t>UID 1000</a:t>
            </a:r>
            <a:r>
              <a:rPr lang="ko-KR" altLang="en-US" dirty="0"/>
              <a:t>번부터 할당</a:t>
            </a:r>
            <a:r>
              <a:rPr lang="en-US" altLang="ko-KR" dirty="0"/>
              <a:t>(root </a:t>
            </a:r>
            <a:r>
              <a:rPr lang="ko-KR" altLang="en-US" dirty="0"/>
              <a:t>계정은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</a:p>
          <a:p>
            <a:pPr marL="561975" lvl="1" indent="-457200">
              <a:buFont typeface="+mj-ea"/>
              <a:buAutoNum type="circleNumDbPlain"/>
            </a:pPr>
            <a:r>
              <a:rPr lang="en-US" altLang="ko-KR" dirty="0"/>
              <a:t>GID: </a:t>
            </a:r>
            <a:r>
              <a:rPr lang="ko-KR" altLang="en-US" dirty="0"/>
              <a:t>그룹 </a:t>
            </a:r>
            <a:r>
              <a:rPr lang="en-US" altLang="ko-KR" dirty="0"/>
              <a:t>ID</a:t>
            </a:r>
            <a:r>
              <a:rPr lang="ko-KR" altLang="en-US" dirty="0"/>
              <a:t>를 나타낸다</a:t>
            </a:r>
            <a:r>
              <a:rPr lang="en-US" altLang="ko-KR" dirty="0"/>
              <a:t>. </a:t>
            </a:r>
            <a:r>
              <a:rPr lang="ko-KR" altLang="en-US" dirty="0"/>
              <a:t>리눅스에서 사용자는 무조건 한 개 이상의 그룹에 소속</a:t>
            </a:r>
            <a:endParaRPr lang="en-US" altLang="ko-KR" dirty="0"/>
          </a:p>
          <a:p>
            <a:pPr marL="561975" lvl="1" indent="-457200">
              <a:buFont typeface="+mj-ea"/>
              <a:buAutoNum type="circleNumDbPlain"/>
            </a:pPr>
            <a:r>
              <a:rPr lang="ko-KR" altLang="en-US" dirty="0"/>
              <a:t>설명</a:t>
            </a:r>
            <a:r>
              <a:rPr lang="en-US" altLang="ko-KR" dirty="0"/>
              <a:t>: </a:t>
            </a:r>
            <a:r>
              <a:rPr lang="ko-KR" altLang="en-US" dirty="0"/>
              <a:t>사용자의 실명이나 부서명</a:t>
            </a:r>
            <a:r>
              <a:rPr lang="en-US" altLang="ko-KR" dirty="0"/>
              <a:t>, </a:t>
            </a:r>
            <a:r>
              <a:rPr lang="ko-KR" altLang="en-US" dirty="0"/>
              <a:t>연락처 등 사용자에 대한 일반적인 정보를 기록</a:t>
            </a:r>
            <a:endParaRPr lang="en-US" altLang="ko-KR" dirty="0"/>
          </a:p>
          <a:p>
            <a:pPr marL="561975" lvl="1" indent="-457200">
              <a:buFont typeface="+mj-ea"/>
              <a:buAutoNum type="circleNumDbPlain"/>
            </a:pPr>
            <a:r>
              <a:rPr lang="ko-KR" altLang="en-US" dirty="0"/>
              <a:t>홈 디렉터리</a:t>
            </a:r>
            <a:r>
              <a:rPr lang="en-US" altLang="ko-KR" dirty="0"/>
              <a:t>: </a:t>
            </a:r>
            <a:r>
              <a:rPr lang="ko-KR" altLang="en-US" dirty="0"/>
              <a:t>사용자 계정에 할당된 홈 디렉터리의 절대 경로</a:t>
            </a:r>
            <a:endParaRPr lang="en-US" altLang="ko-KR" dirty="0"/>
          </a:p>
          <a:p>
            <a:pPr marL="561975" lvl="1" indent="-457200">
              <a:buFont typeface="+mj-ea"/>
              <a:buAutoNum type="circleNumDbPlain"/>
            </a:pPr>
            <a:r>
              <a:rPr lang="ko-KR" altLang="en-US" dirty="0"/>
              <a:t>로그인 셸</a:t>
            </a:r>
            <a:r>
              <a:rPr lang="en-US" altLang="ko-KR" dirty="0"/>
              <a:t>: </a:t>
            </a:r>
            <a:r>
              <a:rPr lang="ko-KR" altLang="en-US" dirty="0"/>
              <a:t>사용자의 로그인 셸을 지정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F20441-4DB2-620C-6200-661E7BC55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4"/>
          <a:stretch/>
        </p:blipFill>
        <p:spPr>
          <a:xfrm>
            <a:off x="5735960" y="1196752"/>
            <a:ext cx="5616624" cy="9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54FB1-4C4B-6D58-0D81-D90B88DA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626F8-C93D-CFE2-BCF9-6471C062E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ko-KR" altLang="en-US" dirty="0"/>
              <a:t>인터넷으로 연결된 네트워크에서 각 컴퓨터를 구분하기 위해 사용</a:t>
            </a:r>
            <a:endParaRPr lang="en-US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</a:t>
            </a:r>
            <a:r>
              <a:rPr lang="en-US" altLang="ko-KR" dirty="0"/>
              <a:t>1</a:t>
            </a:r>
            <a:r>
              <a:rPr lang="ko-KR" altLang="en-US" dirty="0"/>
              <a:t>바이트 크기의 숫자 네 개로 구성되므로 총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프로토콜의 </a:t>
            </a:r>
            <a:r>
              <a:rPr lang="en-US" altLang="ko-KR" dirty="0"/>
              <a:t>3~5</a:t>
            </a:r>
            <a:r>
              <a:rPr lang="ko-KR" altLang="en-US" dirty="0"/>
              <a:t>계층은 </a:t>
            </a:r>
            <a:r>
              <a:rPr lang="en-US" altLang="ko-KR" dirty="0"/>
              <a:t>IP </a:t>
            </a:r>
            <a:r>
              <a:rPr lang="ko-KR" altLang="en-US" dirty="0"/>
              <a:t>주소를 사용</a:t>
            </a:r>
            <a:endParaRPr lang="en-US" altLang="ko-KR" dirty="0"/>
          </a:p>
          <a:p>
            <a:pPr lvl="1"/>
            <a:r>
              <a:rPr lang="en-US" altLang="ko-KR" dirty="0"/>
              <a:t>IP</a:t>
            </a:r>
            <a:r>
              <a:rPr lang="ko-KR" altLang="en-US" dirty="0"/>
              <a:t>주소는 네트워크를 구분하는 네트워크 주소 부분과</a:t>
            </a:r>
            <a:r>
              <a:rPr lang="en-US" altLang="ko-KR" dirty="0"/>
              <a:t>, </a:t>
            </a:r>
            <a:r>
              <a:rPr lang="ko-KR" altLang="en-US" dirty="0"/>
              <a:t>해당 네트워크 안에서 특정 컴퓨터를 식별하는 호스트 주소 부분</a:t>
            </a:r>
            <a:endParaRPr lang="en-US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주소는 총 </a:t>
            </a:r>
            <a:r>
              <a:rPr lang="en-US" altLang="ko-KR" dirty="0"/>
              <a:t>32bit(4B) </a:t>
            </a:r>
            <a:r>
              <a:rPr lang="ko-KR" altLang="en-US" dirty="0"/>
              <a:t>중 몇 비트를 네트워크 부분으로 사용하고 나머지 몇 비트를 호스트 부분으로 사용하는지에 따라 </a:t>
            </a:r>
            <a:r>
              <a:rPr lang="en-US" altLang="ko-KR" dirty="0"/>
              <a:t>A </a:t>
            </a:r>
            <a:r>
              <a:rPr lang="ko-KR" altLang="en-US" dirty="0"/>
              <a:t>클래스</a:t>
            </a:r>
            <a:r>
              <a:rPr lang="en-US" altLang="ko-KR" dirty="0"/>
              <a:t>, B </a:t>
            </a:r>
            <a:r>
              <a:rPr lang="ko-KR" altLang="en-US" dirty="0"/>
              <a:t>클래스</a:t>
            </a:r>
            <a:r>
              <a:rPr lang="en-US" altLang="ko-KR" dirty="0"/>
              <a:t>, C </a:t>
            </a:r>
            <a:r>
              <a:rPr lang="ko-KR" altLang="en-US" dirty="0"/>
              <a:t>클래스로 구분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클래스는 앞의 </a:t>
            </a:r>
            <a:r>
              <a:rPr lang="en-US" altLang="ko-KR" dirty="0"/>
              <a:t>3</a:t>
            </a:r>
            <a:r>
              <a:rPr lang="ko-KR" altLang="en-US" dirty="0"/>
              <a:t>바이트가 네트워크 부분이고 뒤의 </a:t>
            </a:r>
            <a:r>
              <a:rPr lang="en-US" altLang="ko-KR" dirty="0"/>
              <a:t>1</a:t>
            </a:r>
            <a:r>
              <a:rPr lang="ko-KR" altLang="en-US" dirty="0"/>
              <a:t>바이트만 호스트 부분</a:t>
            </a:r>
            <a:endParaRPr lang="en-US" altLang="ko-KR" dirty="0"/>
          </a:p>
          <a:p>
            <a:pPr lvl="2"/>
            <a:r>
              <a:rPr lang="ko-KR" altLang="en-US" dirty="0"/>
              <a:t>호스트 부분으로 사용할 수 있는 숫자는 </a:t>
            </a:r>
            <a:r>
              <a:rPr lang="en-US" altLang="ko-KR" dirty="0"/>
              <a:t>0~255</a:t>
            </a:r>
            <a:r>
              <a:rPr lang="ko-KR" altLang="en-US" dirty="0"/>
              <a:t>인데</a:t>
            </a:r>
            <a:r>
              <a:rPr lang="en-US" altLang="ko-KR" dirty="0"/>
              <a:t>, 0</a:t>
            </a:r>
            <a:r>
              <a:rPr lang="ko-KR" altLang="en-US" dirty="0"/>
              <a:t>은 네트워크 주소를 나타내는 데 사용하고 </a:t>
            </a:r>
            <a:r>
              <a:rPr lang="en-US" altLang="ko-KR" dirty="0"/>
              <a:t>255</a:t>
            </a:r>
            <a:r>
              <a:rPr lang="ko-KR" altLang="en-US" dirty="0"/>
              <a:t>는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주소로 사용하므로 </a:t>
            </a:r>
            <a:r>
              <a:rPr lang="en-US" altLang="ko-KR" dirty="0"/>
              <a:t>1~254</a:t>
            </a:r>
            <a:r>
              <a:rPr lang="ko-KR" altLang="en-US" dirty="0"/>
              <a:t>를 호스트 주소로 할당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IPv6(IP </a:t>
            </a:r>
            <a:r>
              <a:rPr lang="ko-KR" altLang="en-US" dirty="0"/>
              <a:t>버전 </a:t>
            </a:r>
            <a:r>
              <a:rPr lang="en-US" altLang="ko-KR" dirty="0"/>
              <a:t>6)</a:t>
            </a:r>
            <a:r>
              <a:rPr lang="ko-KR" altLang="en-US" dirty="0"/>
              <a:t>는 </a:t>
            </a:r>
            <a:r>
              <a:rPr lang="en-US" altLang="ko-KR" dirty="0"/>
              <a:t>fe80::250:56ff:fe3e:3cfe</a:t>
            </a:r>
            <a:r>
              <a:rPr lang="ko-KR" altLang="en-US" dirty="0"/>
              <a:t>와 같이 </a:t>
            </a:r>
            <a:r>
              <a:rPr lang="en-US" altLang="ko-KR" dirty="0"/>
              <a:t>16</a:t>
            </a:r>
            <a:r>
              <a:rPr lang="ko-KR" altLang="en-US" dirty="0"/>
              <a:t>진수로 표기하며 </a:t>
            </a:r>
            <a:r>
              <a:rPr lang="en-US" altLang="ko-KR" dirty="0"/>
              <a:t>128bit </a:t>
            </a:r>
            <a:r>
              <a:rPr lang="ko-KR" altLang="en-US" dirty="0"/>
              <a:t>크기</a:t>
            </a:r>
            <a:endParaRPr lang="en-US" altLang="ko-KR" dirty="0"/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7C813243-BF56-FB8E-0C38-68836CA56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3"/>
          <a:stretch/>
        </p:blipFill>
        <p:spPr>
          <a:xfrm>
            <a:off x="8472264" y="1412776"/>
            <a:ext cx="3438525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2EB9-9ED7-D3A2-79E0-A350F550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C90DC-DE16-605B-3F68-959C620557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r>
              <a:rPr lang="ko-KR" altLang="en-US" dirty="0"/>
              <a:t>넷마스크와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</a:t>
            </a:r>
            <a:endParaRPr lang="en-US" altLang="ko-KR" dirty="0"/>
          </a:p>
          <a:p>
            <a:pPr lvl="1"/>
            <a:r>
              <a:rPr lang="ko-KR" altLang="en-US" dirty="0"/>
              <a:t>넷마스크</a:t>
            </a:r>
            <a:r>
              <a:rPr lang="en-US" altLang="ko-KR" dirty="0"/>
              <a:t>: IP </a:t>
            </a:r>
            <a:r>
              <a:rPr lang="ko-KR" altLang="en-US" dirty="0"/>
              <a:t>주소에서 네트워크 부분을 알려주는 역할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브로드캐스트</a:t>
            </a:r>
            <a:r>
              <a:rPr lang="ko-KR" altLang="en-US" dirty="0"/>
              <a:t> 주소</a:t>
            </a:r>
            <a:r>
              <a:rPr lang="en-US" altLang="ko-KR" dirty="0"/>
              <a:t>: </a:t>
            </a:r>
            <a:r>
              <a:rPr lang="ko-KR" altLang="en-US" dirty="0"/>
              <a:t> 같은 네트워크에 있는 모든 컴퓨터에 메시지를 보낼 때 사용</a:t>
            </a:r>
            <a:endParaRPr lang="en-US" altLang="ko-KR" dirty="0"/>
          </a:p>
          <a:p>
            <a:pPr lvl="2"/>
            <a:r>
              <a:rPr lang="ko-KR" altLang="en-US" dirty="0"/>
              <a:t>호스트 부분을 모두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IP </a:t>
            </a:r>
            <a:r>
              <a:rPr lang="ko-KR" altLang="en-US" dirty="0"/>
              <a:t>주소에서 네트워크 부분이 </a:t>
            </a:r>
            <a:r>
              <a:rPr lang="en-US" altLang="ko-KR" dirty="0"/>
              <a:t>192.168.100.0</a:t>
            </a:r>
            <a:r>
              <a:rPr lang="ko-KR" altLang="en-US" dirty="0"/>
              <a:t>이면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주소는 </a:t>
            </a:r>
            <a:r>
              <a:rPr lang="en-US" altLang="ko-KR" dirty="0"/>
              <a:t>192.168.100.255</a:t>
            </a:r>
          </a:p>
          <a:p>
            <a:pPr lvl="1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5D81B3C-BB41-54B7-67F7-0356EA8547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2"/>
          <a:stretch/>
        </p:blipFill>
        <p:spPr>
          <a:xfrm>
            <a:off x="1127448" y="2276872"/>
            <a:ext cx="770315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DD97B-92D6-018B-9304-D2114323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3AB86-C69C-67AD-A8B9-EFFEF55B88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</a:t>
            </a:r>
            <a:endParaRPr lang="en-US" altLang="ko-KR" dirty="0"/>
          </a:p>
          <a:p>
            <a:pPr lvl="1"/>
            <a:r>
              <a:rPr lang="ko-KR" altLang="en-US" dirty="0"/>
              <a:t>컴퓨터에 붙이는 이름</a:t>
            </a:r>
            <a:endParaRPr lang="en-US" altLang="ko-KR" dirty="0"/>
          </a:p>
          <a:p>
            <a:pPr lvl="1"/>
            <a:r>
              <a:rPr lang="ko-KR" altLang="en-US" dirty="0"/>
              <a:t>호스트 이름도 </a:t>
            </a:r>
            <a:r>
              <a:rPr lang="en-US" altLang="ko-KR" dirty="0"/>
              <a:t>IP </a:t>
            </a:r>
            <a:r>
              <a:rPr lang="ko-KR" altLang="en-US" dirty="0"/>
              <a:t>주소처럼 네트워크 부분과 호스트 이름 두 부분으로 구성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 www.naver.com, </a:t>
            </a:r>
            <a:r>
              <a:rPr lang="ko-KR" altLang="en-US" dirty="0"/>
              <a:t>호스트 부분</a:t>
            </a:r>
            <a:r>
              <a:rPr lang="en-US" altLang="ko-KR" dirty="0"/>
              <a:t>(www),  </a:t>
            </a:r>
            <a:r>
              <a:rPr lang="ko-KR" altLang="en-US" dirty="0"/>
              <a:t>네트워크 부분</a:t>
            </a:r>
            <a:r>
              <a:rPr lang="en-US" altLang="ko-KR" dirty="0"/>
              <a:t>(naver.com)</a:t>
            </a:r>
          </a:p>
          <a:p>
            <a:r>
              <a:rPr lang="ko-KR" altLang="en-US" dirty="0"/>
              <a:t>포트 번호</a:t>
            </a:r>
            <a:endParaRPr lang="en-US" altLang="ko-KR" dirty="0"/>
          </a:p>
          <a:p>
            <a:pPr lvl="1"/>
            <a:r>
              <a:rPr lang="ko-KR" altLang="en-US" dirty="0"/>
              <a:t>서버에서 제공하는 각 서비스를 구분하는 번호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웹 </a:t>
            </a:r>
            <a:r>
              <a:rPr lang="en-US" altLang="ko-KR" dirty="0"/>
              <a:t>- 80)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파일에 서비스 포트번호 저장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26251B-5DB8-ECD4-59B6-1601A0DE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256600"/>
            <a:ext cx="6192688" cy="248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네트워크 설정</a:t>
            </a:r>
          </a:p>
        </p:txBody>
      </p:sp>
    </p:spTree>
    <p:extLst>
      <p:ext uri="{BB962C8B-B14F-4D97-AF65-F5344CB8AC3E}">
        <p14:creationId xmlns:p14="http://schemas.microsoft.com/office/powerpoint/2010/main" val="14541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설정에 필요한 정보</a:t>
            </a:r>
            <a:endParaRPr lang="en-US" altLang="ko-KR" dirty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</a:t>
            </a:r>
          </a:p>
          <a:p>
            <a:pPr lvl="1"/>
            <a:r>
              <a:rPr lang="ko-KR" altLang="en-US" dirty="0"/>
              <a:t>넷마스크와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</a:t>
            </a:r>
          </a:p>
          <a:p>
            <a:pPr lvl="1"/>
            <a:r>
              <a:rPr lang="ko-KR" altLang="en-US" dirty="0"/>
              <a:t>게이트웨이</a:t>
            </a:r>
            <a:r>
              <a:rPr lang="en-US" altLang="ko-KR" dirty="0"/>
              <a:t>(</a:t>
            </a:r>
            <a:r>
              <a:rPr lang="ko-KR" altLang="en-US" dirty="0"/>
              <a:t>라우터</a:t>
            </a:r>
            <a:r>
              <a:rPr lang="en-US" altLang="ko-KR" dirty="0"/>
              <a:t>) </a:t>
            </a:r>
            <a:r>
              <a:rPr lang="ko-KR" altLang="en-US" dirty="0"/>
              <a:t>주소</a:t>
            </a:r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주소</a:t>
            </a:r>
          </a:p>
        </p:txBody>
      </p:sp>
    </p:spTree>
    <p:extLst>
      <p:ext uri="{BB962C8B-B14F-4D97-AF65-F5344CB8AC3E}">
        <p14:creationId xmlns:p14="http://schemas.microsoft.com/office/powerpoint/2010/main" val="33536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r>
              <a:rPr lang="ko-KR" altLang="en-US" dirty="0"/>
              <a:t>네트워크 관리자</a:t>
            </a:r>
            <a:endParaRPr lang="en-US" altLang="ko-KR" dirty="0"/>
          </a:p>
          <a:p>
            <a:pPr lvl="1"/>
            <a:r>
              <a:rPr lang="ko-KR" altLang="en-US" dirty="0"/>
              <a:t>네트워크의 제어와 설정을 관리하는 데몬</a:t>
            </a:r>
            <a:endParaRPr lang="en-US" altLang="ko-KR" dirty="0"/>
          </a:p>
          <a:p>
            <a:r>
              <a:rPr lang="ko-KR" altLang="en-US" dirty="0"/>
              <a:t>네트워크 관리 도구</a:t>
            </a:r>
          </a:p>
        </p:txBody>
      </p:sp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B4BD804C-A237-FC69-4AAA-8B79D7D86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5" y="4667859"/>
            <a:ext cx="10441160" cy="2073509"/>
          </a:xfrm>
          <a:prstGeom prst="rect">
            <a:avLst/>
          </a:prstGeom>
        </p:spPr>
      </p:pic>
      <p:pic>
        <p:nvPicPr>
          <p:cNvPr id="36" name="그림 35" descr="테이블이(가) 표시된 사진&#10;&#10;자동 생성된 설명">
            <a:extLst>
              <a:ext uri="{FF2B5EF4-FFF2-40B4-BE49-F238E27FC236}">
                <a16:creationId xmlns:a16="http://schemas.microsoft.com/office/drawing/2014/main" id="{73BADC65-D66E-2627-68AB-435497488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1"/>
          <a:stretch/>
        </p:blipFill>
        <p:spPr>
          <a:xfrm>
            <a:off x="741550" y="3140968"/>
            <a:ext cx="10708899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E80600C9-10AB-2C44-28CE-723E3C32D0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관리자 설치하기</a:t>
            </a:r>
            <a:endParaRPr lang="en-US" altLang="ko-KR" dirty="0"/>
          </a:p>
          <a:p>
            <a:r>
              <a:rPr lang="ko-KR" altLang="en-US" dirty="0"/>
              <a:t>네트워크 관리자 실행하기</a:t>
            </a:r>
            <a:r>
              <a:rPr lang="en-US" altLang="ko-KR" dirty="0"/>
              <a:t>: </a:t>
            </a:r>
            <a:r>
              <a:rPr lang="ko-KR" altLang="en-US" dirty="0"/>
              <a:t>시스템이 부팅할 때 자동으로 동작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네트워크 관리자의 상태가 </a:t>
            </a:r>
            <a:r>
              <a:rPr lang="en-US" altLang="ko-KR" dirty="0"/>
              <a:t>inactive</a:t>
            </a:r>
            <a:r>
              <a:rPr lang="ko-KR" altLang="en-US" dirty="0"/>
              <a:t>라면 다음 명령으로 동작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93C43C4-3049-1B35-3D7B-CABA71AC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980728"/>
            <a:ext cx="5261018" cy="62046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4533F9B-60A0-0B4E-E311-B8BB3EE3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060847"/>
            <a:ext cx="10225136" cy="23371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F20FE4D-80FF-DCBB-F9B5-AC53610D2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857678"/>
            <a:ext cx="5328592" cy="66430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30DF8E0-B091-0280-4091-8F909D0F1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5659525"/>
            <a:ext cx="5932416" cy="6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로 네트워크 설정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GNOME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  <a:r>
              <a:rPr lang="en-US" altLang="ko-KR" dirty="0">
                <a:solidFill>
                  <a:schemeClr val="tx1"/>
                </a:solidFill>
              </a:rPr>
              <a:t>]-[</a:t>
            </a:r>
            <a:r>
              <a:rPr lang="ko-KR" altLang="en-US" dirty="0">
                <a:solidFill>
                  <a:schemeClr val="tx1"/>
                </a:solidFill>
              </a:rPr>
              <a:t>네트워크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nm-connection-editor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그놈의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[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  <a:r>
              <a:rPr lang="en-US" altLang="ko-KR" dirty="0">
                <a:solidFill>
                  <a:schemeClr val="tx1"/>
                </a:solidFill>
              </a:rPr>
              <a:t>]-[</a:t>
            </a:r>
            <a:r>
              <a:rPr lang="ko-KR" altLang="en-US" dirty="0">
                <a:solidFill>
                  <a:schemeClr val="tx1"/>
                </a:solidFill>
              </a:rPr>
              <a:t>네트워크</a:t>
            </a:r>
            <a:r>
              <a:rPr lang="en-US" altLang="ko-KR" dirty="0">
                <a:solidFill>
                  <a:schemeClr val="tx1"/>
                </a:solidFill>
              </a:rPr>
              <a:t>]</a:t>
            </a:r>
            <a:r>
              <a:rPr lang="ko-KR" altLang="en-US" dirty="0">
                <a:solidFill>
                  <a:schemeClr val="tx1"/>
                </a:solidFill>
              </a:rPr>
              <a:t>로 설정하기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CFF96A5-03D5-45CC-4166-507F1895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7"/>
          <a:stretch/>
        </p:blipFill>
        <p:spPr>
          <a:xfrm>
            <a:off x="839416" y="2962794"/>
            <a:ext cx="4176464" cy="35625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62245B2-E569-BD10-CCF2-7BA9CFF276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1"/>
          <a:stretch/>
        </p:blipFill>
        <p:spPr>
          <a:xfrm>
            <a:off x="5231905" y="2961265"/>
            <a:ext cx="4176464" cy="3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1116-38BA-E998-5035-1D105C73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FEC37-5B50-73A3-B70F-90F842500B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030223" cy="5518344"/>
          </a:xfrm>
        </p:spPr>
        <p:txBody>
          <a:bodyPr/>
          <a:lstStyle/>
          <a:p>
            <a:r>
              <a:rPr lang="en-US" altLang="ko-KR" dirty="0"/>
              <a:t>nm-connection-editor</a:t>
            </a:r>
            <a:r>
              <a:rPr lang="ko-KR" altLang="en-US" dirty="0"/>
              <a:t>로 설정하기</a:t>
            </a:r>
            <a:endParaRPr lang="en-US" altLang="ko-KR" dirty="0"/>
          </a:p>
          <a:p>
            <a:pPr lvl="1"/>
            <a:r>
              <a:rPr lang="en-US" altLang="ko-KR" dirty="0"/>
              <a:t>nm-connection-editor</a:t>
            </a:r>
            <a:r>
              <a:rPr lang="ko-KR" altLang="en-US" dirty="0"/>
              <a:t>는 네트워크 관리자와 함께 설치되며</a:t>
            </a:r>
            <a:r>
              <a:rPr lang="en-US" altLang="ko-KR" dirty="0"/>
              <a:t>, </a:t>
            </a:r>
            <a:r>
              <a:rPr lang="ko-KR" altLang="en-US" dirty="0"/>
              <a:t>터미널에서 실행시켜야 함</a:t>
            </a: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28F08BDD-8C42-A08D-FCD5-21D69F972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8"/>
          <a:stretch/>
        </p:blipFill>
        <p:spPr>
          <a:xfrm>
            <a:off x="623392" y="2132856"/>
            <a:ext cx="4943475" cy="3646136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64FF9D55-DE59-B54B-162D-E40DA0D4F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2"/>
          <a:stretch/>
        </p:blipFill>
        <p:spPr>
          <a:xfrm>
            <a:off x="5951984" y="2132856"/>
            <a:ext cx="453650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65DC-15DC-C366-4B5C-5DD21CCF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8A72A-A6E0-C31D-A94E-62EA7B53FC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네트워크 설정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7BE0C66-D62D-71DF-A613-167B7C1F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28800"/>
            <a:ext cx="4577328" cy="28083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5E19010-F364-131E-ED0E-6F8EE055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1" y="3032956"/>
            <a:ext cx="7589291" cy="3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863-4E66-C377-F58D-F34DD709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5DE4-10FB-4323-63E3-90FE6020F7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/passwd </a:t>
            </a:r>
            <a:r>
              <a:rPr lang="ko-KR" altLang="en-US" dirty="0"/>
              <a:t>파일의 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28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417E-0A07-6C8D-DF50-C9814CB5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187A8-08D6-D7D7-3FB8-68E64007B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958215" cy="5518344"/>
          </a:xfrm>
        </p:spPr>
        <p:txBody>
          <a:bodyPr/>
          <a:lstStyle/>
          <a:p>
            <a:pPr lvl="1"/>
            <a:r>
              <a:rPr lang="ko-KR" altLang="en-US" dirty="0"/>
              <a:t>네트워크의 전체 상태 살펴보기</a:t>
            </a:r>
            <a:r>
              <a:rPr lang="en-US" altLang="ko-KR" dirty="0"/>
              <a:t>: general(gen) </a:t>
            </a:r>
            <a:r>
              <a:rPr lang="ko-KR" altLang="en-US" dirty="0"/>
              <a:t>명령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4A95DD-D3FC-F1C3-6E06-5BA2201C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1011976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6A6A4-62AC-BD63-B224-37F1C6EB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5DBD-CE50-9F25-069E-47E6D0E1B8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네트워크를 활성화하거나 비활성화하기</a:t>
            </a:r>
            <a:r>
              <a:rPr lang="en-US" altLang="ko-KR" dirty="0"/>
              <a:t>: networking(net) </a:t>
            </a:r>
            <a:r>
              <a:rPr lang="ko-KR" altLang="en-US" dirty="0"/>
              <a:t>명령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C12E56-7896-2F04-BCAF-CA0C3C469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72816"/>
            <a:ext cx="5105617" cy="4006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F15987-DA5E-2FCE-98CB-BA9C0AE1EAA8}"/>
              </a:ext>
            </a:extLst>
          </p:cNvPr>
          <p:cNvSpPr txBox="1"/>
          <p:nvPr/>
        </p:nvSpPr>
        <p:spPr>
          <a:xfrm>
            <a:off x="5644002" y="1772816"/>
            <a:ext cx="55702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• </a:t>
            </a:r>
            <a:r>
              <a:rPr lang="ko-KR" altLang="en-US" sz="2000" dirty="0" err="1"/>
              <a:t>none</a:t>
            </a:r>
            <a:r>
              <a:rPr lang="ko-KR" altLang="en-US" sz="2000" dirty="0"/>
              <a:t>(없음): 호스트가 아직 네트워크에 연결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되어 있지 않다.</a:t>
            </a:r>
          </a:p>
          <a:p>
            <a:r>
              <a:rPr lang="ko-KR" altLang="en-US" sz="2000" dirty="0"/>
              <a:t>• </a:t>
            </a:r>
            <a:r>
              <a:rPr lang="ko-KR" altLang="en-US" sz="2000" dirty="0" err="1"/>
              <a:t>limited</a:t>
            </a:r>
            <a:r>
              <a:rPr lang="ko-KR" altLang="en-US" sz="2000" dirty="0"/>
              <a:t>(제한적): 호스트가 네트워크에 </a:t>
            </a:r>
            <a:r>
              <a:rPr lang="ko-KR" altLang="en-US" sz="2000" dirty="0" err="1"/>
              <a:t>연결되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어 있지만 인터넷과 연결되지는 않았다.</a:t>
            </a:r>
          </a:p>
          <a:p>
            <a:r>
              <a:rPr lang="ko-KR" altLang="en-US" sz="2000" dirty="0"/>
              <a:t>• </a:t>
            </a:r>
            <a:r>
              <a:rPr lang="ko-KR" altLang="en-US" sz="2000" dirty="0" err="1"/>
              <a:t>full</a:t>
            </a:r>
            <a:r>
              <a:rPr lang="ko-KR" altLang="en-US" sz="2000" dirty="0"/>
              <a:t>(전체): 호스트가 네트워크에 연결되어 </a:t>
            </a:r>
            <a:r>
              <a:rPr lang="ko-KR" altLang="en-US" sz="2000" dirty="0" err="1"/>
              <a:t>있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고 인터넷도 사용할 수 있다.</a:t>
            </a:r>
          </a:p>
          <a:p>
            <a:r>
              <a:rPr lang="ko-KR" altLang="en-US" sz="2000" dirty="0"/>
              <a:t>• </a:t>
            </a:r>
            <a:r>
              <a:rPr lang="ko-KR" altLang="en-US" sz="2000" dirty="0" err="1"/>
              <a:t>unknown</a:t>
            </a:r>
            <a:r>
              <a:rPr lang="ko-KR" altLang="en-US" sz="2000" dirty="0"/>
              <a:t>(알 수 없음): 네트워크 연결 상태를 </a:t>
            </a:r>
            <a:endParaRPr lang="en-US" altLang="ko-KR" sz="2000" dirty="0"/>
          </a:p>
          <a:p>
            <a:r>
              <a:rPr lang="en-US" altLang="ko-KR" sz="2000" dirty="0"/>
              <a:t>  </a:t>
            </a:r>
            <a:r>
              <a:rPr lang="ko-KR" altLang="en-US" sz="2000" dirty="0"/>
              <a:t>알 수 없다.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F184F2-D827-12E9-5A1F-8F7A422FBAAA}"/>
              </a:ext>
            </a:extLst>
          </p:cNvPr>
          <p:cNvSpPr txBox="1"/>
          <p:nvPr/>
        </p:nvSpPr>
        <p:spPr>
          <a:xfrm>
            <a:off x="4564235" y="5298252"/>
            <a:ext cx="4229564" cy="9614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네트워크 연결 </a:t>
            </a:r>
            <a:r>
              <a:rPr lang="ko-KR" altLang="en-US" sz="2000"/>
              <a:t>활성화</a:t>
            </a:r>
            <a:r>
              <a:rPr lang="en-US" altLang="ko-KR" sz="2000" dirty="0"/>
              <a:t>/</a:t>
            </a:r>
            <a:r>
              <a:rPr lang="ko-KR" altLang="en-US" sz="2000" dirty="0"/>
              <a:t>비활성화</a:t>
            </a:r>
          </a:p>
        </p:txBody>
      </p:sp>
    </p:spTree>
    <p:extLst>
      <p:ext uri="{BB962C8B-B14F-4D97-AF65-F5344CB8AC3E}">
        <p14:creationId xmlns:p14="http://schemas.microsoft.com/office/powerpoint/2010/main" val="3770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B1DD3-A8A7-EF81-A732-ED568C73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3719-BC17-56C8-A3CA-2343AC4FC6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설정하기</a:t>
            </a:r>
            <a:r>
              <a:rPr lang="en-US" altLang="ko-KR" dirty="0"/>
              <a:t>: </a:t>
            </a:r>
            <a:r>
              <a:rPr lang="en-US" altLang="ko-KR" dirty="0" err="1"/>
              <a:t>connetion</a:t>
            </a:r>
            <a:r>
              <a:rPr lang="en-US" altLang="ko-KR" dirty="0"/>
              <a:t>(con) </a:t>
            </a:r>
            <a:r>
              <a:rPr lang="ko-KR" altLang="en-US" dirty="0"/>
              <a:t>명령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996B08B7-0E22-00CF-2109-D7600FA59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0"/>
          <a:stretch/>
        </p:blipFill>
        <p:spPr>
          <a:xfrm>
            <a:off x="983432" y="1628800"/>
            <a:ext cx="9793088" cy="46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F4D56-65C9-D223-3C05-C4235D10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7FAFC-4BFE-287F-7426-E2121F80C5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958215" cy="5518344"/>
          </a:xfrm>
        </p:spPr>
        <p:txBody>
          <a:bodyPr/>
          <a:lstStyle/>
          <a:p>
            <a:pPr lvl="1"/>
            <a:r>
              <a:rPr lang="ko-KR" altLang="en-US" dirty="0"/>
              <a:t> 네트워크 연결 프로파일 출력하기</a:t>
            </a:r>
            <a:r>
              <a:rPr lang="en-US" altLang="ko-KR" dirty="0"/>
              <a:t>: show</a:t>
            </a:r>
          </a:p>
          <a:p>
            <a:pPr lvl="2"/>
            <a:r>
              <a:rPr lang="ko-KR" altLang="en-US" dirty="0"/>
              <a:t>연결 프로파일의 이름과 </a:t>
            </a:r>
            <a:r>
              <a:rPr lang="en-US" altLang="ko-KR" dirty="0"/>
              <a:t>UUID, </a:t>
            </a:r>
            <a:r>
              <a:rPr lang="ko-KR" altLang="en-US" dirty="0"/>
              <a:t>네트워크 유형</a:t>
            </a:r>
            <a:r>
              <a:rPr lang="en-US" altLang="ko-KR" dirty="0"/>
              <a:t>, </a:t>
            </a:r>
            <a:r>
              <a:rPr lang="ko-KR" altLang="en-US" dirty="0"/>
              <a:t>연결된 장치명을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ens33</a:t>
            </a:r>
            <a:r>
              <a:rPr lang="ko-KR" altLang="en-US" dirty="0"/>
              <a:t>은 실제로 외부와 통신할 때 사용하는 네트워크 인터페이스의 명칭</a:t>
            </a:r>
            <a:endParaRPr lang="en-US" altLang="ko-KR" dirty="0"/>
          </a:p>
          <a:p>
            <a:pPr marL="447675" lvl="2" indent="0">
              <a:buNone/>
            </a:pP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25BA124-690A-414F-1949-88FB69E3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18333"/>
            <a:ext cx="924102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7126-92FE-6F1A-22D3-632E4FD4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D4FC0-EC5D-C09D-779C-344A423007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연결 중지</a:t>
            </a:r>
            <a:r>
              <a:rPr lang="en-US" altLang="ko-KR" dirty="0"/>
              <a:t>/</a:t>
            </a:r>
            <a:r>
              <a:rPr lang="ko-KR" altLang="en-US" dirty="0"/>
              <a:t>시작 하기</a:t>
            </a:r>
            <a:r>
              <a:rPr lang="en-US" altLang="ko-KR" dirty="0"/>
              <a:t>: down, up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0CFDD0B-897A-59DF-23B1-18DD4817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56792"/>
            <a:ext cx="9975797" cy="244827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AB481C-2E9D-3C86-9334-8D7AA733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022124"/>
            <a:ext cx="10065123" cy="244827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29A0830-A3F6-44C6-98F8-EF5AD9787F57}"/>
              </a:ext>
            </a:extLst>
          </p:cNvPr>
          <p:cNvSpPr/>
          <p:nvPr/>
        </p:nvSpPr>
        <p:spPr>
          <a:xfrm>
            <a:off x="8256240" y="3573016"/>
            <a:ext cx="1080120" cy="322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C6333C6-5EDE-ED60-82B2-DB5F622A9CA1}"/>
              </a:ext>
            </a:extLst>
          </p:cNvPr>
          <p:cNvSpPr/>
          <p:nvPr/>
        </p:nvSpPr>
        <p:spPr>
          <a:xfrm>
            <a:off x="8408640" y="6059826"/>
            <a:ext cx="1080120" cy="322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8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D3779-813C-A9B8-29A8-DA5D030F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EDECF-B0D8-099A-B0AC-23B59DA51A7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908720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 네트워크 연결 추가하기</a:t>
            </a:r>
            <a:r>
              <a:rPr lang="en-US" altLang="ko-KR" dirty="0"/>
              <a:t>: add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062044-73D7-21B8-FEC6-BDEDE3FCC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89" y="1314496"/>
            <a:ext cx="9932416" cy="9361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FD3213-7B0D-176B-035C-42C07EBE94B4}"/>
              </a:ext>
            </a:extLst>
          </p:cNvPr>
          <p:cNvSpPr txBox="1"/>
          <p:nvPr/>
        </p:nvSpPr>
        <p:spPr>
          <a:xfrm>
            <a:off x="600474" y="1340648"/>
            <a:ext cx="883693" cy="9614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ko-KR" altLang="en-US" sz="2000" dirty="0"/>
              <a:t>연결</a:t>
            </a:r>
            <a:endParaRPr lang="en-US" altLang="ko-KR" sz="2000" dirty="0"/>
          </a:p>
          <a:p>
            <a:pPr algn="ctr"/>
            <a:r>
              <a:rPr lang="ko-KR" altLang="en-US" sz="2000" dirty="0"/>
              <a:t>추가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형식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714B0D-D2AC-38CB-F12D-0727B06A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82" y="2332677"/>
            <a:ext cx="9888212" cy="1286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E7B74D-A36D-64A6-9846-71D61829C493}"/>
              </a:ext>
            </a:extLst>
          </p:cNvPr>
          <p:cNvSpPr txBox="1"/>
          <p:nvPr/>
        </p:nvSpPr>
        <p:spPr>
          <a:xfrm>
            <a:off x="568867" y="2522739"/>
            <a:ext cx="883693" cy="9614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ko-KR" altLang="en-US" sz="2000" dirty="0"/>
              <a:t>연결</a:t>
            </a:r>
            <a:endParaRPr lang="en-US" altLang="ko-KR" sz="2000" dirty="0"/>
          </a:p>
          <a:p>
            <a:pPr algn="ctr"/>
            <a:r>
              <a:rPr lang="ko-KR" altLang="en-US" sz="2000" dirty="0"/>
              <a:t>추가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예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35B7BC6-1A54-9186-ADEA-EAEE45E3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07" y="3710896"/>
            <a:ext cx="9980398" cy="18900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EF82CC-9D98-09FB-44F6-7CAE87D309A8}"/>
              </a:ext>
            </a:extLst>
          </p:cNvPr>
          <p:cNvSpPr txBox="1"/>
          <p:nvPr/>
        </p:nvSpPr>
        <p:spPr>
          <a:xfrm>
            <a:off x="552492" y="3704830"/>
            <a:ext cx="883693" cy="9614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ko-KR" altLang="en-US" sz="2000" dirty="0"/>
              <a:t>연결</a:t>
            </a:r>
            <a:endParaRPr lang="en-US" altLang="ko-KR" sz="2000" dirty="0"/>
          </a:p>
          <a:p>
            <a:pPr algn="ctr"/>
            <a:r>
              <a:rPr lang="ko-KR" altLang="en-US" sz="2000" dirty="0"/>
              <a:t>추가</a:t>
            </a:r>
            <a:endParaRPr lang="en-US" altLang="ko-KR" sz="2000" dirty="0"/>
          </a:p>
          <a:p>
            <a:pPr algn="ctr"/>
            <a:r>
              <a:rPr lang="ko-KR" altLang="en-US" sz="2000" dirty="0"/>
              <a:t>확인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C67DB63-B8BD-5D2F-4D22-0DADA5F1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503" y="5616324"/>
            <a:ext cx="9920239" cy="12165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A107AB-0EE4-020A-822C-F86CD61E927E}"/>
              </a:ext>
            </a:extLst>
          </p:cNvPr>
          <p:cNvSpPr txBox="1"/>
          <p:nvPr/>
        </p:nvSpPr>
        <p:spPr>
          <a:xfrm>
            <a:off x="479376" y="5091465"/>
            <a:ext cx="883693" cy="96148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/>
            <a:r>
              <a:rPr lang="ko-KR" altLang="en-US" sz="2000" dirty="0"/>
              <a:t>연결</a:t>
            </a:r>
            <a:endParaRPr lang="en-US" altLang="ko-KR" sz="2000" dirty="0"/>
          </a:p>
          <a:p>
            <a:pPr algn="ctr"/>
            <a:r>
              <a:rPr lang="ko-KR" altLang="en-US" sz="2000" dirty="0"/>
              <a:t>활성화</a:t>
            </a:r>
          </a:p>
        </p:txBody>
      </p:sp>
    </p:spTree>
    <p:extLst>
      <p:ext uri="{BB962C8B-B14F-4D97-AF65-F5344CB8AC3E}">
        <p14:creationId xmlns:p14="http://schemas.microsoft.com/office/powerpoint/2010/main" val="22276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883C-F169-12DF-F430-D5909E4A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82225-B05A-5AC7-A397-8BA22E74E8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네트워크 연결 수정하기</a:t>
            </a:r>
            <a:r>
              <a:rPr lang="en-US" altLang="ko-KR" dirty="0"/>
              <a:t>: modify(mod)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F167A47-19A1-F49F-3A6B-151F80A79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9197831" cy="540254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6507ECC-409D-34E5-0445-4BC7293F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"/>
          <a:stretch/>
        </p:blipFill>
        <p:spPr>
          <a:xfrm>
            <a:off x="2089959" y="2290726"/>
            <a:ext cx="7272808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40874-4DAA-8840-9A59-A37593D0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996B7-627D-3684-2587-71C39304F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기존 </a:t>
            </a:r>
            <a:r>
              <a:rPr lang="en-US" altLang="ko-KR" dirty="0"/>
              <a:t>test-net </a:t>
            </a:r>
            <a:r>
              <a:rPr lang="ko-KR" altLang="en-US" dirty="0"/>
              <a:t>연결의 </a:t>
            </a:r>
            <a:r>
              <a:rPr lang="en-US" altLang="ko-KR" dirty="0"/>
              <a:t>IPv4 </a:t>
            </a:r>
            <a:r>
              <a:rPr lang="ko-KR" altLang="en-US" dirty="0"/>
              <a:t>주소를 변경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다른 </a:t>
            </a:r>
            <a:r>
              <a:rPr lang="en-US" altLang="ko-KR" dirty="0"/>
              <a:t>IP </a:t>
            </a:r>
            <a:r>
              <a:rPr lang="ko-KR" altLang="en-US" dirty="0"/>
              <a:t>주소를 추가하려면 </a:t>
            </a:r>
            <a:r>
              <a:rPr lang="en-US" altLang="ko-KR" dirty="0"/>
              <a:t>+</a:t>
            </a:r>
            <a:r>
              <a:rPr lang="ko-KR" altLang="en-US" dirty="0"/>
              <a:t>기호를 사용하고</a:t>
            </a:r>
            <a:r>
              <a:rPr lang="en-US" altLang="ko-KR" dirty="0"/>
              <a:t>, </a:t>
            </a:r>
            <a:r>
              <a:rPr lang="ko-KR" altLang="en-US" dirty="0"/>
              <a:t>주소를 제거하려면 </a:t>
            </a:r>
            <a:r>
              <a:rPr lang="en-US" altLang="ko-KR" dirty="0"/>
              <a:t>-</a:t>
            </a:r>
            <a:r>
              <a:rPr lang="ko-KR" altLang="en-US" dirty="0"/>
              <a:t>기호를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게이트웨이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네트워크로 가는 경로를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연결 프로파일의 내용을 수정하면 </a:t>
            </a:r>
            <a:r>
              <a:rPr lang="en-US" altLang="ko-KR" dirty="0"/>
              <a:t>up </a:t>
            </a:r>
            <a:r>
              <a:rPr lang="ko-KR" altLang="en-US" dirty="0"/>
              <a:t>명령을 사용해 다시 적용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A3258F-E082-0A48-6B46-4813B511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9" y="1556794"/>
            <a:ext cx="7560839" cy="6277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BA7142E-10D3-F24F-1315-4F3DCDC47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38" y="2924944"/>
            <a:ext cx="8092846" cy="5423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69EFA0C-73E1-6497-6A8B-0600559B0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489" y="4177783"/>
            <a:ext cx="8390899" cy="54237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F63A7BA-B9D9-FA9F-7FC0-6E5F30916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131" y="5062075"/>
            <a:ext cx="10155802" cy="5539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7BC03B-25B1-51B7-7FC9-EA6B74CEB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132" y="5997053"/>
            <a:ext cx="5656399" cy="4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9ECB-AC93-8CC4-811C-57FFA34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86187-4638-D77A-1776-2719A56CC4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연결 삭제하기</a:t>
            </a:r>
            <a:r>
              <a:rPr lang="en-US" altLang="ko-KR" dirty="0"/>
              <a:t>: delete(del)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네트워크 연결 프로파일 </a:t>
            </a:r>
            <a:r>
              <a:rPr lang="ko-KR" altLang="en-US" dirty="0" err="1"/>
              <a:t>읽어오기</a:t>
            </a:r>
            <a:r>
              <a:rPr lang="en-US" altLang="ko-KR" dirty="0"/>
              <a:t>: reload, load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770F21-1F88-371E-8EF6-D41DBAD5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5832648" cy="49955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0899A2B-03C0-7BC2-ADCB-7BBEE08A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152772"/>
            <a:ext cx="9511884" cy="19242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7AE235-6B15-6517-EFFD-23235C16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95" y="4750780"/>
            <a:ext cx="5749296" cy="10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BA95-8392-0168-A4E8-00F5B3F1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3647E-96D1-F946-DDDB-32BCBDDDC6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장치 상태보기</a:t>
            </a:r>
            <a:r>
              <a:rPr lang="en-US" altLang="ko-KR" dirty="0"/>
              <a:t>: device(dev)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2"/>
            <a:r>
              <a:rPr lang="ko-KR" altLang="en-US" dirty="0"/>
              <a:t>네트워크 장치의 상태 보기</a:t>
            </a:r>
            <a:r>
              <a:rPr lang="en-US" altLang="ko-KR" dirty="0"/>
              <a:t>: status</a:t>
            </a:r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네트워크 장치의 상세한 정보 보기</a:t>
            </a:r>
            <a:r>
              <a:rPr lang="en-US" altLang="ko-KR" dirty="0"/>
              <a:t>: show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특정 장치만 보려면 </a:t>
            </a:r>
            <a:r>
              <a:rPr lang="ko-KR" altLang="en-US" dirty="0" err="1"/>
              <a:t>장치명</a:t>
            </a:r>
            <a:r>
              <a:rPr lang="ko-KR" altLang="en-US" dirty="0"/>
              <a:t> 지정</a:t>
            </a:r>
            <a:r>
              <a:rPr lang="en-US" altLang="ko-KR" dirty="0"/>
              <a:t>:  </a:t>
            </a:r>
            <a:r>
              <a:rPr lang="en-US" altLang="ko-KR" dirty="0" err="1"/>
              <a:t>nmcli</a:t>
            </a:r>
            <a:r>
              <a:rPr lang="en-US" altLang="ko-KR" dirty="0"/>
              <a:t> dev show ens33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889041-98D8-1F3D-4C3A-368528CF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57" y="1556792"/>
            <a:ext cx="4248472" cy="13198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DBDCA3-4EDA-9963-36E4-6FADBD4E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037458"/>
            <a:ext cx="7776864" cy="29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54FB1-4C4B-6D58-0D81-D90B88DA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626F8-C93D-CFE2-BCF9-6471C062E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/shadow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보안 문제 때문에 사용자 암호에 관한 정보를 별도로 관리하는 파일</a:t>
            </a:r>
            <a:endParaRPr lang="en-US" altLang="ko-KR" dirty="0"/>
          </a:p>
          <a:p>
            <a:pPr lvl="1"/>
            <a:r>
              <a:rPr lang="en-US" altLang="ko-KR" dirty="0"/>
              <a:t>root </a:t>
            </a:r>
            <a:r>
              <a:rPr lang="ko-KR" altLang="en-US" dirty="0"/>
              <a:t>사용자만 읽고 쓸 수 있으며 </a:t>
            </a:r>
            <a:r>
              <a:rPr lang="en-US" altLang="ko-KR" dirty="0"/>
              <a:t>shadow </a:t>
            </a:r>
            <a:r>
              <a:rPr lang="ko-KR" altLang="en-US" dirty="0"/>
              <a:t>그룹은 읽기만 가능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1779F5-C929-0F94-70FB-BAD6D318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00"/>
          <a:stretch/>
        </p:blipFill>
        <p:spPr>
          <a:xfrm>
            <a:off x="839416" y="2736637"/>
            <a:ext cx="9856833" cy="936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F9EDAE-C097-1F69-66E3-F8CB61DA1EA9}"/>
              </a:ext>
            </a:extLst>
          </p:cNvPr>
          <p:cNvSpPr txBox="1"/>
          <p:nvPr/>
        </p:nvSpPr>
        <p:spPr>
          <a:xfrm>
            <a:off x="839416" y="4014654"/>
            <a:ext cx="105981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❶ 로그인 ID: 사용자 계정의 이름</a:t>
            </a:r>
            <a:endParaRPr lang="en-US" altLang="ko-KR" dirty="0"/>
          </a:p>
          <a:p>
            <a:r>
              <a:rPr lang="ko-KR" altLang="en-US" dirty="0"/>
              <a:t>❷ 암호</a:t>
            </a:r>
            <a:r>
              <a:rPr lang="en-US" altLang="ko-KR" dirty="0"/>
              <a:t>(</a:t>
            </a:r>
            <a:r>
              <a:rPr lang="ko-KR" altLang="en-US" dirty="0"/>
              <a:t>패스워드</a:t>
            </a:r>
            <a:r>
              <a:rPr lang="en-US" altLang="ko-KR" dirty="0"/>
              <a:t>): </a:t>
            </a:r>
            <a:r>
              <a:rPr lang="ko-KR" altLang="en-US" dirty="0"/>
              <a:t>실제 비밀번호가 암호화되어 저장</a:t>
            </a:r>
            <a:endParaRPr lang="en-US" altLang="ko-KR" dirty="0"/>
          </a:p>
          <a:p>
            <a:r>
              <a:rPr lang="ko-KR" altLang="en-US" dirty="0"/>
              <a:t>❸ 최종 변경일</a:t>
            </a:r>
            <a:r>
              <a:rPr lang="en-US" altLang="ko-KR" dirty="0"/>
              <a:t>: </a:t>
            </a:r>
            <a:r>
              <a:rPr lang="ko-KR" altLang="en-US" dirty="0"/>
              <a:t>암호가 마지막으로 변경된 날짜</a:t>
            </a:r>
            <a:r>
              <a:rPr lang="en-US" altLang="ko-KR" dirty="0"/>
              <a:t>(1970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일을 기준으로 날수를 지정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❹ MIN: </a:t>
            </a:r>
            <a:r>
              <a:rPr lang="ko-KR" altLang="en-US" dirty="0"/>
              <a:t> 암호를 변경한 후 사용해야 하는 최소 기간</a:t>
            </a:r>
            <a:endParaRPr lang="en-US" altLang="ko-KR" dirty="0"/>
          </a:p>
          <a:p>
            <a:r>
              <a:rPr lang="ko-KR" altLang="en-US" dirty="0"/>
              <a:t>❺ </a:t>
            </a:r>
            <a:r>
              <a:rPr lang="en-US" altLang="ko-KR" dirty="0"/>
              <a:t>MAX: </a:t>
            </a:r>
            <a:r>
              <a:rPr lang="ko-KR" altLang="en-US" dirty="0"/>
              <a:t>암호를 사용할 수 있는 최대 기간</a:t>
            </a:r>
            <a:endParaRPr lang="en-US" altLang="ko-KR" dirty="0"/>
          </a:p>
          <a:p>
            <a:r>
              <a:rPr lang="ko-KR" altLang="en-US" dirty="0"/>
              <a:t>❻ </a:t>
            </a:r>
            <a:r>
              <a:rPr lang="en-US" altLang="ko-KR" dirty="0"/>
              <a:t>WARNING: </a:t>
            </a:r>
            <a:r>
              <a:rPr lang="ko-KR" altLang="en-US" dirty="0"/>
              <a:t>암호가 만료되기 전에 경고를 시작하는 날수</a:t>
            </a:r>
            <a:endParaRPr lang="en-US" altLang="ko-KR" dirty="0"/>
          </a:p>
          <a:p>
            <a:r>
              <a:rPr lang="ko-KR" altLang="en-US" dirty="0"/>
              <a:t>❼ </a:t>
            </a:r>
            <a:r>
              <a:rPr lang="en-US" altLang="ko-KR" dirty="0"/>
              <a:t>INACTIVE: </a:t>
            </a:r>
            <a:r>
              <a:rPr lang="ko-KR" altLang="en-US" dirty="0"/>
              <a:t>암호가 만료된 후에도 이 항목에 지정한 날수 동안은 로그인이 가능</a:t>
            </a:r>
            <a:endParaRPr lang="en-US" altLang="ko-KR" dirty="0"/>
          </a:p>
          <a:p>
            <a:r>
              <a:rPr lang="ko-KR" altLang="en-US" dirty="0"/>
              <a:t>❽ </a:t>
            </a:r>
            <a:r>
              <a:rPr lang="en-US" altLang="ko-KR" dirty="0"/>
              <a:t>EXPIRE: </a:t>
            </a:r>
            <a:r>
              <a:rPr lang="ko-KR" altLang="en-US" dirty="0"/>
              <a:t>사용자 계정이 만료되는 날짜</a:t>
            </a:r>
            <a:r>
              <a:rPr lang="en-US" altLang="ko-KR" dirty="0"/>
              <a:t>(1970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일을 기준으로 한 날수로 표시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❾ </a:t>
            </a:r>
            <a:r>
              <a:rPr lang="en-US" altLang="ko-KR" dirty="0"/>
              <a:t>Flag: </a:t>
            </a:r>
            <a:r>
              <a:rPr lang="ko-KR" altLang="en-US" dirty="0"/>
              <a:t>향후 사용할 목적으로 </a:t>
            </a:r>
            <a:r>
              <a:rPr lang="ko-KR" altLang="en-US" dirty="0" err="1"/>
              <a:t>비워둔</a:t>
            </a:r>
            <a:r>
              <a:rPr lang="ko-KR" altLang="en-US" dirty="0"/>
              <a:t> 항목</a:t>
            </a:r>
          </a:p>
        </p:txBody>
      </p:sp>
    </p:spTree>
    <p:extLst>
      <p:ext uri="{BB962C8B-B14F-4D97-AF65-F5344CB8AC3E}">
        <p14:creationId xmlns:p14="http://schemas.microsoft.com/office/powerpoint/2010/main" val="14377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A4C0-E961-2838-9832-895059EE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B2456-95CD-7830-F6C8-23E53203AB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ko-KR" altLang="en-US" dirty="0"/>
              <a:t>명령으로 네트워크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8BFC08-C183-9A42-173A-55F468C57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91372"/>
            <a:ext cx="9796602" cy="478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4ABD-0BCE-9660-D163-B20B89A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5BA38-8C1E-9E89-4C22-C821199A85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장치의 주소 관리하기</a:t>
            </a:r>
            <a:r>
              <a:rPr lang="en-US" altLang="ko-KR" dirty="0"/>
              <a:t>: address(</a:t>
            </a:r>
            <a:r>
              <a:rPr lang="en-US" altLang="ko-KR" dirty="0" err="1"/>
              <a:t>addr</a:t>
            </a:r>
            <a:r>
              <a:rPr lang="en-US" altLang="ko-KR" dirty="0"/>
              <a:t>)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2"/>
            <a:r>
              <a:rPr lang="ko-KR" altLang="en-US" dirty="0"/>
              <a:t>네트워크 장치의 정보 보기</a:t>
            </a:r>
            <a:r>
              <a:rPr lang="en-US" altLang="ko-KR" dirty="0"/>
              <a:t>: show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188E79-BADC-E178-E1A4-B2AF9FBD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38467"/>
            <a:ext cx="7200800" cy="4820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D5BBF-3A8D-C1C0-224D-9457C4190DD5}"/>
              </a:ext>
            </a:extLst>
          </p:cNvPr>
          <p:cNvSpPr txBox="1"/>
          <p:nvPr/>
        </p:nvSpPr>
        <p:spPr>
          <a:xfrm>
            <a:off x="8618126" y="3748776"/>
            <a:ext cx="3526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show</a:t>
            </a:r>
            <a:r>
              <a:rPr lang="ko-KR" altLang="en-US" dirty="0"/>
              <a:t> 명령에 특정 장치를 지정하면 해당 장치의 정보만 출력</a:t>
            </a:r>
            <a:r>
              <a:rPr lang="en-US" altLang="ko-KR" dirty="0"/>
              <a:t>:</a:t>
            </a:r>
          </a:p>
          <a:p>
            <a:r>
              <a:rPr lang="en-US" altLang="ko-KR" dirty="0" err="1"/>
              <a:t>ip</a:t>
            </a:r>
            <a:r>
              <a:rPr lang="en-US" altLang="ko-KR" dirty="0"/>
              <a:t> </a:t>
            </a:r>
            <a:r>
              <a:rPr lang="en-US" altLang="ko-KR" dirty="0" err="1"/>
              <a:t>addr</a:t>
            </a:r>
            <a:r>
              <a:rPr lang="en-US" altLang="ko-KR" dirty="0"/>
              <a:t> show ens33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52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1422B-AA4D-B0F9-5F8D-52CADA8B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EB892-94F9-787A-EB7C-2B37FADC23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 설정하기</a:t>
            </a:r>
            <a:r>
              <a:rPr lang="en-US" altLang="ko-KR" dirty="0"/>
              <a:t>: add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DD549D-69E0-C04B-3DDC-DDCAC726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9649072" cy="6593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E37E48-2079-9564-B595-0069A4BD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2630064"/>
            <a:ext cx="8344631" cy="3967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1ED4C-9557-A10A-7D63-419D9CB8263A}"/>
              </a:ext>
            </a:extLst>
          </p:cNvPr>
          <p:cNvSpPr txBox="1"/>
          <p:nvPr/>
        </p:nvSpPr>
        <p:spPr>
          <a:xfrm>
            <a:off x="8630564" y="4855464"/>
            <a:ext cx="3023051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ens33</a:t>
            </a:r>
            <a:r>
              <a:rPr lang="ko-KR" altLang="en-US" sz="2000" dirty="0"/>
              <a:t>에 주소 </a:t>
            </a:r>
            <a:r>
              <a:rPr lang="en-US" altLang="ko-KR" sz="2000" dirty="0"/>
              <a:t>2</a:t>
            </a:r>
            <a:r>
              <a:rPr lang="ko-KR" altLang="en-US" sz="2000" dirty="0"/>
              <a:t>개 설정</a:t>
            </a:r>
          </a:p>
        </p:txBody>
      </p:sp>
    </p:spTree>
    <p:extLst>
      <p:ext uri="{BB962C8B-B14F-4D97-AF65-F5344CB8AC3E}">
        <p14:creationId xmlns:p14="http://schemas.microsoft.com/office/powerpoint/2010/main" val="41553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CB1E-F57F-1864-5BF1-CC57AA7A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53269-4196-0FEF-4DD4-240A9539BD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IP </a:t>
            </a:r>
            <a:r>
              <a:rPr lang="ko-KR" altLang="en-US" dirty="0"/>
              <a:t>주소 삭제하기</a:t>
            </a:r>
            <a:r>
              <a:rPr lang="en-US" altLang="ko-KR" dirty="0"/>
              <a:t>: del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C03A8D-261A-89E7-AD78-8586919B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956095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B00B0-81C6-2A54-0FBD-617084A7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3740DB-C23C-3117-7C9A-4168B5FD6E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라우팅 테이블과 게이트웨이 주소 관리하기</a:t>
            </a:r>
            <a:r>
              <a:rPr lang="en-US" altLang="ko-KR" dirty="0"/>
              <a:t>: route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게이트웨이</a:t>
            </a:r>
            <a:r>
              <a:rPr lang="en-US" altLang="ko-KR" dirty="0"/>
              <a:t>: </a:t>
            </a:r>
            <a:r>
              <a:rPr lang="ko-KR" altLang="en-US" dirty="0"/>
              <a:t>네트워크를 다른 네트워크와 연결할 때 연결점이 되는 장치</a:t>
            </a:r>
            <a:endParaRPr lang="en-US" altLang="ko-KR" dirty="0"/>
          </a:p>
          <a:p>
            <a:pPr lvl="1"/>
            <a:r>
              <a:rPr lang="ko-KR" altLang="en-US" dirty="0"/>
              <a:t>게이트웨이도 하나의 컴퓨터로 보통 라우터라고 함</a:t>
            </a:r>
            <a:endParaRPr lang="en-US" altLang="ko-KR" dirty="0"/>
          </a:p>
          <a:p>
            <a:pPr lvl="1"/>
            <a:r>
              <a:rPr lang="ko-KR" altLang="en-US" dirty="0"/>
              <a:t>게이트웨이 주소가 설정되어 있지 않으면 같은 네트워크가 아닌 컴퓨터와는 접속할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라우팅 테이블 보기</a:t>
            </a:r>
            <a:r>
              <a:rPr lang="en-US" altLang="ko-KR" dirty="0"/>
              <a:t>: show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31E00-0BD2-2E17-F3E8-B8E73BD7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64" y="3861048"/>
            <a:ext cx="10332071" cy="165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8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AE7D2-E1A5-B30A-6A09-1ADA79E6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E17F2-2F40-4B18-5640-B1A13C6104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241" y="1124744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기본 게이트웨이 주소 설정하기</a:t>
            </a:r>
            <a:r>
              <a:rPr lang="en-US" altLang="ko-KR" dirty="0"/>
              <a:t>: add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라우팅 경로 설정하기</a:t>
            </a:r>
            <a:r>
              <a:rPr lang="en-US" altLang="ko-KR" dirty="0"/>
              <a:t>: add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라우팅 경로 삭제하기</a:t>
            </a:r>
            <a:r>
              <a:rPr lang="en-US" altLang="ko-KR" dirty="0"/>
              <a:t>: 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A2F0D-08C3-7762-AFDE-F6D8BA33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8473548" cy="648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6AC79D-E21B-CC50-F329-4E78021D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13" y="2906908"/>
            <a:ext cx="8859712" cy="21188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ED2536-0C06-9C8B-6891-E3A560B9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13" y="5645573"/>
            <a:ext cx="7638434" cy="4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9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E62B1-F70C-8A71-63D4-683AA00D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B7A4E-0266-25FD-BAEF-8B450EFC3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인터페이스를 활성화하거나 비활성화하기</a:t>
            </a:r>
            <a:r>
              <a:rPr lang="en-US" altLang="ko-KR" dirty="0"/>
              <a:t>: link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2"/>
            <a:r>
              <a:rPr lang="ko-KR" altLang="en-US" dirty="0"/>
              <a:t> 네트워크 인터페이스 비활성화</a:t>
            </a:r>
            <a:r>
              <a:rPr lang="en-US" altLang="ko-KR" dirty="0"/>
              <a:t>: down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네트워크 인터페이스 활성화</a:t>
            </a:r>
            <a:r>
              <a:rPr lang="en-US" altLang="ko-KR" dirty="0"/>
              <a:t>: up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F655D-3578-1855-3FC0-0695D1C3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060848"/>
            <a:ext cx="8622572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E69128-3C20-7B7E-6911-74CEF948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701833"/>
            <a:ext cx="9433889" cy="153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294A2-E022-28D3-8424-87B68B96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E9D86-E6D8-8382-EE4A-2C2EC2BCDEA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89147" y="1079008"/>
            <a:ext cx="11161945" cy="5518344"/>
          </a:xfrm>
        </p:spPr>
        <p:txBody>
          <a:bodyPr/>
          <a:lstStyle/>
          <a:p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명령으로 네트워크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우분투에서</a:t>
            </a:r>
            <a:r>
              <a:rPr lang="en-US" altLang="ko-KR" dirty="0"/>
              <a:t> </a:t>
            </a:r>
            <a:r>
              <a:rPr lang="en-US" altLang="ko-KR" dirty="0" err="1"/>
              <a:t>ifconfig</a:t>
            </a:r>
            <a:r>
              <a:rPr lang="en-US" altLang="ko-KR" dirty="0"/>
              <a:t> </a:t>
            </a:r>
            <a:r>
              <a:rPr lang="ko-KR" altLang="en-US" dirty="0"/>
              <a:t>명령을 사용하려면 </a:t>
            </a:r>
            <a:r>
              <a:rPr lang="en-US" altLang="ko-KR" dirty="0"/>
              <a:t>net-tools </a:t>
            </a:r>
            <a:r>
              <a:rPr lang="ko-KR" altLang="en-US" dirty="0"/>
              <a:t>패키지를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901C7-4550-2789-69ED-B1B8A1CF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41" y="1619236"/>
            <a:ext cx="10955692" cy="40812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A78956-2A86-FAB0-29D0-F93A296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6217345"/>
            <a:ext cx="6873931" cy="5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98A79-E4B7-AC4B-1635-FAE0C49A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99D08-2E43-FEF1-F3A0-2EDC1E6483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현재 설치된 네트워크 인터페이스 설정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7CD96D-52A1-34A1-F215-4FD456D6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6530"/>
            <a:ext cx="9497635" cy="4602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544E46-CF3E-7FB8-0E64-F8B85B141C74}"/>
              </a:ext>
            </a:extLst>
          </p:cNvPr>
          <p:cNvSpPr txBox="1"/>
          <p:nvPr/>
        </p:nvSpPr>
        <p:spPr>
          <a:xfrm>
            <a:off x="7978055" y="5778992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lo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로컬 </a:t>
            </a:r>
            <a:r>
              <a:rPr lang="ko-KR" altLang="en-US" sz="2000" dirty="0" err="1"/>
              <a:t>루프백</a:t>
            </a:r>
            <a:r>
              <a:rPr lang="en-US" altLang="ko-KR" sz="2000" dirty="0"/>
              <a:t>(</a:t>
            </a:r>
            <a:r>
              <a:rPr lang="ko-KR" altLang="en-US" sz="2000" dirty="0"/>
              <a:t>시스템 내부 통신용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830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19DF7-96CE-01CE-9F2A-24B659A0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62D79-5205-617C-80A1-B9CC07C158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특정 네트워크 인터페이스 설정보기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B0BB30-1094-C4A8-BE61-898A98EE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28800"/>
            <a:ext cx="1031833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2EB9-9ED7-D3A2-79E0-A350F550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C90DC-DE16-605B-3F68-959C620557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/shadow </a:t>
            </a:r>
            <a:r>
              <a:rPr lang="ko-KR" altLang="en-US" dirty="0"/>
              <a:t>파일의 예</a:t>
            </a:r>
          </a:p>
        </p:txBody>
      </p:sp>
    </p:spTree>
    <p:extLst>
      <p:ext uri="{BB962C8B-B14F-4D97-AF65-F5344CB8AC3E}">
        <p14:creationId xmlns:p14="http://schemas.microsoft.com/office/powerpoint/2010/main" val="13351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336BB-34BC-94DC-ABAC-0516B9A2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3D52C-24B9-D026-823A-571BFF60D9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인터페이스 사용 해제하기</a:t>
            </a:r>
            <a:r>
              <a:rPr lang="en-US" altLang="ko-KR" dirty="0"/>
              <a:t>: down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BBDFC-55C5-3D39-0B1D-3493CE44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10456485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4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61B73-868E-9FA4-F047-72D0F2FD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26F8E-05DD-D947-891B-775334C59F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인터페이스 활성화하기</a:t>
            </a:r>
            <a:r>
              <a:rPr lang="en-US" altLang="ko-KR" dirty="0"/>
              <a:t>: up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1F4FC-6FF8-5E0B-F07A-6688B69A1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1627377"/>
            <a:ext cx="10490733" cy="42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485E4-41A2-76AC-298F-1D2B4AE1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BB67AF-BAF9-754F-D02B-00ABC2483A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 인터페이스 설정하기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27B3E-2A47-1B62-948B-77C0FEA4F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10622079" cy="576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2AF6B8-AA09-FDB0-138B-AF9D45BDD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551618"/>
            <a:ext cx="10562091" cy="24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DC0B2-E035-A6B4-315D-71C83D4B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5E319-E672-0FCE-DADB-277B66E0121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게이트웨이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49791-00ED-559C-2E01-6B88C0D1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28800"/>
            <a:ext cx="1066512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B585A-7725-AA8D-EF4A-2EB0E5284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2FF141DE-99AB-0FFC-0329-ED7107E61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9" y="3573016"/>
            <a:ext cx="8072697" cy="3215143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9AAD66F-CB74-6F88-3B5E-D9B5FD9A2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8"/>
          <a:stretch/>
        </p:blipFill>
        <p:spPr>
          <a:xfrm>
            <a:off x="695400" y="1412776"/>
            <a:ext cx="8064896" cy="27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535D2-D6B9-BD0D-A182-78467A4B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9B70B-5F11-4BB4-820F-329A27D57B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라우팅 테이블 보기</a:t>
            </a:r>
            <a:r>
              <a:rPr lang="en-US" altLang="ko-KR" dirty="0"/>
              <a:t>: route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C62FB2-301B-E242-F3A3-9A2B56AC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700808"/>
            <a:ext cx="1059399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94047-2C8A-A9E7-B9A9-4922A6E4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4097C3-6902-376C-947A-1AE0F8985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/>
          <a:stretch/>
        </p:blipFill>
        <p:spPr>
          <a:xfrm>
            <a:off x="335360" y="1434083"/>
            <a:ext cx="7686675" cy="4615086"/>
          </a:xfrm>
          <a:prstGeom prst="rect">
            <a:avLst/>
          </a:prstGeom>
        </p:spPr>
      </p:pic>
      <p:pic>
        <p:nvPicPr>
          <p:cNvPr id="7" name="그림 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85CA69E-38E5-8322-D944-50D65B4F3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91" y="3717032"/>
            <a:ext cx="6347724" cy="17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D500A-5E81-853F-3071-EA65DBE4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CF884-AABA-215B-4445-F643136B0D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기본 게이트웨이 설정하기</a:t>
            </a:r>
            <a:r>
              <a:rPr lang="en-US" altLang="ko-KR" dirty="0"/>
              <a:t>: add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53F9F3-A9F8-77C9-1702-2E5225FD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28800"/>
            <a:ext cx="1057191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6A261-74B9-C82D-5D0C-C36E5A1B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04C44-C1F3-6B3A-5F5D-D64ABC95C2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기본 게이트웨이 삭제하기</a:t>
            </a:r>
            <a:r>
              <a:rPr lang="en-US" altLang="ko-KR" dirty="0"/>
              <a:t>: 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AC9A6-E470-A1C4-38FC-7E166D74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10716046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F7D8E-9D22-3D04-98AE-2907AB7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A53F8-7E57-8398-02C1-291F838A3C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DNS: </a:t>
            </a:r>
            <a:r>
              <a:rPr lang="ko-KR" altLang="en-US" dirty="0"/>
              <a:t> 호스트명을 </a:t>
            </a:r>
            <a:r>
              <a:rPr lang="en-US" altLang="ko-KR" dirty="0"/>
              <a:t>IP </a:t>
            </a:r>
            <a:r>
              <a:rPr lang="ko-KR" altLang="en-US" dirty="0"/>
              <a:t>주소로 바꾸는 역할을 수행</a:t>
            </a:r>
            <a:endParaRPr lang="en-US" altLang="ko-KR" dirty="0"/>
          </a:p>
          <a:p>
            <a:r>
              <a:rPr lang="en-US" altLang="ko-KR" dirty="0"/>
              <a:t>DNS </a:t>
            </a:r>
            <a:r>
              <a:rPr lang="ko-KR" altLang="en-US" dirty="0"/>
              <a:t>서버 지정하기</a:t>
            </a:r>
            <a:endParaRPr lang="en-US" altLang="ko-KR" dirty="0"/>
          </a:p>
          <a:p>
            <a:pPr lvl="1"/>
            <a:r>
              <a:rPr lang="ko-KR" altLang="en-US" dirty="0"/>
              <a:t>우분투는 </a:t>
            </a:r>
            <a:r>
              <a:rPr lang="en-US" altLang="ko-KR" dirty="0"/>
              <a:t>17.04 </a:t>
            </a:r>
            <a:r>
              <a:rPr lang="ko-KR" altLang="en-US" dirty="0"/>
              <a:t>버전부터 </a:t>
            </a:r>
            <a:r>
              <a:rPr lang="en-US" altLang="ko-KR" dirty="0"/>
              <a:t>DNS</a:t>
            </a:r>
            <a:r>
              <a:rPr lang="ko-KR" altLang="en-US" dirty="0"/>
              <a:t>를 관리하는 </a:t>
            </a:r>
            <a:r>
              <a:rPr lang="en-US" altLang="ko-KR" dirty="0" err="1"/>
              <a:t>systemd</a:t>
            </a:r>
            <a:r>
              <a:rPr lang="en-US" altLang="ko-KR" dirty="0"/>
              <a:t>-resolved </a:t>
            </a:r>
            <a:r>
              <a:rPr lang="ko-KR" altLang="en-US" dirty="0"/>
              <a:t>서비스를 도입</a:t>
            </a:r>
            <a:endParaRPr lang="en-US" altLang="ko-KR" dirty="0"/>
          </a:p>
          <a:p>
            <a:pPr lvl="1"/>
            <a:r>
              <a:rPr lang="en-US" altLang="ko-KR" dirty="0"/>
              <a:t>DNS </a:t>
            </a:r>
            <a:r>
              <a:rPr lang="ko-KR" altLang="en-US" dirty="0"/>
              <a:t>서버의 주소를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resolv.conf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B64BB-BF3E-BC77-8934-D1391FBE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3645024"/>
            <a:ext cx="817182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DD97B-92D6-018B-9304-D2114323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3AB86-C69C-67AD-A8B9-EFFEF55B88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login.defs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 사용자 계정의 설정과 관련된 기본값을 정의한 파일</a:t>
            </a:r>
          </a:p>
        </p:txBody>
      </p:sp>
    </p:spTree>
    <p:extLst>
      <p:ext uri="{BB962C8B-B14F-4D97-AF65-F5344CB8AC3E}">
        <p14:creationId xmlns:p14="http://schemas.microsoft.com/office/powerpoint/2010/main" val="29607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EFE2E-78B7-205C-050F-2BAC5B90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93FA58-FC67-4397-199A-E4A8FEAD03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서버의 정보는 </a:t>
            </a:r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716FE9-835A-FB49-3A91-A10C0241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72816"/>
            <a:ext cx="1076989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A9717-297B-5BE5-C81A-C8D9902A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66BF6-7916-CE9D-645B-36E3379A58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--status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/>
              <a:t>서버 정보를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5E53FA-1A76-004C-28F4-58DCEBC4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72816"/>
            <a:ext cx="1064780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0BEE18-D4C0-C2F5-55CA-53E1691A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027B02-E206-BC2E-FB5A-8D5BE0AA09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nmcli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DNS </a:t>
            </a:r>
            <a:r>
              <a:rPr lang="ko-KR" altLang="en-US" dirty="0"/>
              <a:t>설정하기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system-resolve  --status</a:t>
            </a:r>
            <a:r>
              <a:rPr lang="ko-KR" altLang="en-US" dirty="0"/>
              <a:t>로 확인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11922-4047-975A-11BA-45715FC6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628800"/>
            <a:ext cx="6828481" cy="576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9A01EE-AC5B-C955-4981-CC469995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41" y="2348880"/>
            <a:ext cx="9916054" cy="1508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C44DB3-8AC7-0310-FF36-C8C43465F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40" y="4377209"/>
            <a:ext cx="7755303" cy="23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83E72-812B-C366-BE7B-362332AA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3F2F0-5B50-D39C-3ACF-A43A5C980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DNS </a:t>
            </a:r>
            <a:r>
              <a:rPr lang="ko-KR" altLang="en-US" dirty="0"/>
              <a:t>서버에 질의하기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systemd</a:t>
            </a:r>
            <a:r>
              <a:rPr lang="en-US" altLang="ko-KR" dirty="0"/>
              <a:t>-resolve </a:t>
            </a:r>
            <a:r>
              <a:rPr lang="ko-KR" altLang="en-US" dirty="0"/>
              <a:t>명령으로도 </a:t>
            </a:r>
            <a:r>
              <a:rPr lang="en-US" altLang="ko-KR" dirty="0"/>
              <a:t>DNS </a:t>
            </a:r>
            <a:r>
              <a:rPr lang="ko-KR" altLang="en-US" dirty="0"/>
              <a:t>서버에 질의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ACA393-72DE-AE37-D348-6BED930D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4536504" cy="1901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009212-6FCB-9A83-AE1A-989690B45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097804"/>
            <a:ext cx="3866551" cy="3096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79D8E1-1F6C-F9AC-5566-751DC608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29" y="4365104"/>
            <a:ext cx="8960198" cy="21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DD987-4E7A-52A7-5281-764EFFC2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E9230-67B5-D5C1-4C31-DEE3FC1C34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현재 네트워크의 연결 상태를 확인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nmcli</a:t>
            </a:r>
            <a:r>
              <a:rPr lang="en-US" altLang="ko-KR" sz="2000" dirty="0"/>
              <a:t> gen status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새로운 연결 프로파일 </a:t>
            </a:r>
            <a:r>
              <a:rPr lang="en-US" altLang="ko-KR" sz="2000" dirty="0"/>
              <a:t>follow-me</a:t>
            </a:r>
            <a:r>
              <a:rPr lang="ko-KR" altLang="en-US" sz="2000" dirty="0"/>
              <a:t>를 생성</a:t>
            </a:r>
            <a:endParaRPr lang="en-US" altLang="ko-KR" sz="2000" dirty="0"/>
          </a:p>
          <a:p>
            <a:pPr marL="104775" lvl="1" indent="0">
              <a:buNone/>
            </a:pPr>
            <a:r>
              <a:rPr lang="en-US" altLang="ko-KR" sz="1800" dirty="0"/>
              <a:t>   - IP </a:t>
            </a:r>
            <a:r>
              <a:rPr lang="ko-KR" altLang="en-US" sz="1800" dirty="0"/>
              <a:t>주소와 게이트웨이 주소</a:t>
            </a:r>
            <a:r>
              <a:rPr lang="en-US" altLang="ko-KR" sz="1800" dirty="0"/>
              <a:t>: </a:t>
            </a:r>
            <a:r>
              <a:rPr lang="ko-KR" altLang="en-US" sz="1800" dirty="0"/>
              <a:t>실습실 환경 반영</a:t>
            </a:r>
            <a:endParaRPr lang="en-US" altLang="ko-KR" sz="1800" dirty="0"/>
          </a:p>
          <a:p>
            <a:pPr marL="104775" lvl="1" indent="0">
              <a:buNone/>
            </a:pPr>
            <a:r>
              <a:rPr lang="en-US" altLang="ko-KR" sz="1800" dirty="0"/>
              <a:t>   -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nmcli</a:t>
            </a:r>
            <a:r>
              <a:rPr lang="en-US" altLang="ko-KR" sz="1800" dirty="0"/>
              <a:t> con add type ethernet con-name follow-me </a:t>
            </a:r>
            <a:r>
              <a:rPr lang="en-US" altLang="ko-KR" sz="1800" dirty="0" err="1"/>
              <a:t>ifname</a:t>
            </a:r>
            <a:r>
              <a:rPr lang="en-US" altLang="ko-KR" sz="1800" dirty="0"/>
              <a:t> ens33 ip4 192.168.147.129 gw4 192.168.147.2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연결 프로파일을 확인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nmcli</a:t>
            </a:r>
            <a:r>
              <a:rPr lang="en-US" altLang="ko-KR" sz="2000" dirty="0"/>
              <a:t> con show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연결 프로파일 </a:t>
            </a:r>
            <a:r>
              <a:rPr lang="en-US" altLang="ko-KR" sz="2000" dirty="0"/>
              <a:t>follow-me</a:t>
            </a:r>
            <a:r>
              <a:rPr lang="ko-KR" altLang="en-US" sz="2000" dirty="0"/>
              <a:t>를 적용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nmcli</a:t>
            </a:r>
            <a:r>
              <a:rPr lang="en-US" altLang="ko-KR" sz="2000" dirty="0"/>
              <a:t> con up follow-me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dirty="0" err="1"/>
              <a:t>ip</a:t>
            </a:r>
            <a:r>
              <a:rPr lang="en-US" altLang="ko-KR" sz="2000" dirty="0"/>
              <a:t> </a:t>
            </a:r>
            <a:r>
              <a:rPr lang="ko-KR" altLang="en-US" sz="2000" dirty="0"/>
              <a:t>명령으로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확인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ip</a:t>
            </a:r>
            <a:r>
              <a:rPr lang="en-US" altLang="ko-KR" sz="2000" dirty="0"/>
              <a:t> </a:t>
            </a:r>
            <a:r>
              <a:rPr lang="en-US" altLang="ko-KR" sz="2000" dirty="0" err="1"/>
              <a:t>addr</a:t>
            </a:r>
            <a:r>
              <a:rPr lang="en-US" altLang="ko-KR" sz="2000" dirty="0"/>
              <a:t> show ens33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dirty="0" err="1"/>
              <a:t>ip</a:t>
            </a:r>
            <a:r>
              <a:rPr lang="en-US" altLang="ko-KR" sz="2000" dirty="0"/>
              <a:t> </a:t>
            </a:r>
            <a:r>
              <a:rPr lang="ko-KR" altLang="en-US" sz="2000" dirty="0"/>
              <a:t>명령으로 라우팅 테이블을 확인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ip</a:t>
            </a:r>
            <a:r>
              <a:rPr lang="en-US" altLang="ko-KR" sz="2000" dirty="0"/>
              <a:t> route show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연결 프로파일 </a:t>
            </a:r>
            <a:r>
              <a:rPr lang="en-US" altLang="ko-KR" sz="2000" dirty="0"/>
              <a:t>follow-me</a:t>
            </a:r>
            <a:r>
              <a:rPr lang="ko-KR" altLang="en-US" sz="2000" dirty="0"/>
              <a:t>에 </a:t>
            </a:r>
            <a:r>
              <a:rPr lang="en-US" altLang="ko-KR" sz="2000" dirty="0"/>
              <a:t>DNS</a:t>
            </a:r>
            <a:r>
              <a:rPr lang="ko-KR" altLang="en-US" sz="2000" dirty="0"/>
              <a:t>를 설정하고 활성화</a:t>
            </a:r>
            <a:endParaRPr lang="en-US" altLang="ko-KR" sz="2000" dirty="0"/>
          </a:p>
          <a:p>
            <a:pPr marL="104775" lvl="1" indent="0">
              <a:buNone/>
            </a:pPr>
            <a:r>
              <a:rPr lang="en-US" altLang="ko-KR" sz="1800" dirty="0"/>
              <a:t>    -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nmcli</a:t>
            </a:r>
            <a:r>
              <a:rPr lang="en-US" altLang="ko-KR" sz="1800" dirty="0"/>
              <a:t> con mod follow-me ipv4.dns "8.8.8.8 8.8.4.4“</a:t>
            </a:r>
          </a:p>
          <a:p>
            <a:pPr marL="104775" lvl="1" indent="0">
              <a:buNone/>
            </a:pPr>
            <a:r>
              <a:rPr lang="ko-KR" altLang="en-US" sz="1800" dirty="0"/>
              <a:t>   </a:t>
            </a:r>
            <a:r>
              <a:rPr lang="en-US" altLang="ko-KR" sz="1800" dirty="0"/>
              <a:t>- </a:t>
            </a:r>
            <a:r>
              <a:rPr lang="ko-KR" altLang="en-US" sz="1800" dirty="0"/>
              <a:t>게이트웨이를 다시 정상화하기 위해 </a:t>
            </a:r>
            <a:r>
              <a:rPr lang="en-US" altLang="ko-KR" sz="1800" dirty="0"/>
              <a:t>follow-me </a:t>
            </a:r>
            <a:r>
              <a:rPr lang="ko-KR" altLang="en-US" sz="1800" dirty="0"/>
              <a:t>연결을 삭제</a:t>
            </a:r>
            <a:r>
              <a:rPr lang="en-US" altLang="ko-KR" sz="1800" dirty="0"/>
              <a:t>: </a:t>
            </a:r>
            <a:r>
              <a:rPr lang="it-IT" altLang="ko-KR" sz="1800" dirty="0"/>
              <a:t>sudo nmcli con delete follow-me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dirty="0" err="1"/>
              <a:t>nslookup</a:t>
            </a:r>
            <a:r>
              <a:rPr lang="en-US" altLang="ko-KR" sz="2000" dirty="0"/>
              <a:t> </a:t>
            </a:r>
            <a:r>
              <a:rPr lang="ko-KR" altLang="en-US" sz="2000" dirty="0"/>
              <a:t>명령으로 </a:t>
            </a:r>
            <a:r>
              <a:rPr lang="en-US" altLang="ko-KR" sz="2000" dirty="0"/>
              <a:t>www.daum.net</a:t>
            </a:r>
            <a:r>
              <a:rPr lang="ko-KR" altLang="en-US" sz="2000" dirty="0"/>
              <a:t>의 </a:t>
            </a:r>
            <a:r>
              <a:rPr lang="en-US" altLang="ko-KR" sz="2000" dirty="0"/>
              <a:t>IP </a:t>
            </a:r>
            <a:r>
              <a:rPr lang="ko-KR" altLang="en-US" sz="2000" dirty="0"/>
              <a:t>주소를 확인</a:t>
            </a:r>
          </a:p>
        </p:txBody>
      </p:sp>
    </p:spTree>
    <p:extLst>
      <p:ext uri="{BB962C8B-B14F-4D97-AF65-F5344CB8AC3E}">
        <p14:creationId xmlns:p14="http://schemas.microsoft.com/office/powerpoint/2010/main" val="10507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호스트 이름 설정</a:t>
            </a:r>
          </a:p>
        </p:txBody>
      </p:sp>
    </p:spTree>
    <p:extLst>
      <p:ext uri="{BB962C8B-B14F-4D97-AF65-F5344CB8AC3E}">
        <p14:creationId xmlns:p14="http://schemas.microsoft.com/office/powerpoint/2010/main" val="13354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8FB2-AE38-4ED1-ECCF-0080DDA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314F1-3F5E-4483-C9B5-5F7D6004266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 출력하기</a:t>
            </a:r>
            <a:r>
              <a:rPr lang="en-US" altLang="ko-KR" dirty="0"/>
              <a:t>: </a:t>
            </a:r>
            <a:r>
              <a:rPr lang="en-US" altLang="ko-KR" dirty="0" err="1"/>
              <a:t>uname</a:t>
            </a:r>
            <a:r>
              <a:rPr lang="en-US" altLang="ko-KR" dirty="0"/>
              <a:t> -n </a:t>
            </a:r>
            <a:r>
              <a:rPr lang="ko-KR" altLang="en-US" dirty="0"/>
              <a:t>명령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E4CBD6-E0A8-6F9A-D123-2EBF1A39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56792"/>
            <a:ext cx="4089431" cy="37444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81358-922C-03C7-4973-693A6AB2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892" y="2276872"/>
            <a:ext cx="3984532" cy="10615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A9B38E-5964-0B95-AB29-779E95EC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5418494"/>
            <a:ext cx="9930970" cy="11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ED778-16B8-B8CF-DEDF-12D37A0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31C77-2F4A-FCC9-D3D3-C2CCE1DB38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 출력 및 설정하기</a:t>
            </a:r>
            <a:r>
              <a:rPr lang="en-US" altLang="ko-KR" dirty="0"/>
              <a:t>: hostname </a:t>
            </a:r>
            <a:r>
              <a:rPr lang="ko-KR" altLang="en-US" dirty="0"/>
              <a:t>명령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5D1206-BE73-4E5F-8813-A50C429D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72816"/>
            <a:ext cx="5577276" cy="27363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B3DC05-8A26-CEF6-DBAC-1CCB1F3B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49" y="1844824"/>
            <a:ext cx="4270337" cy="11335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2FE6FFA-8C89-5E84-4893-850542E3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61" y="3236742"/>
            <a:ext cx="5599615" cy="12857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B3DFAC-DE2C-3186-C017-4033DFD65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40" y="4785524"/>
            <a:ext cx="7869550" cy="18118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55C87C-FA87-3E59-98E9-3E3A6E6A3073}"/>
              </a:ext>
            </a:extLst>
          </p:cNvPr>
          <p:cNvSpPr txBox="1"/>
          <p:nvPr/>
        </p:nvSpPr>
        <p:spPr>
          <a:xfrm>
            <a:off x="7334630" y="5691438"/>
            <a:ext cx="2289762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/>
              <a:t>호스트 이름 설정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603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C90-2585-8E63-5511-6322275D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131E-EDDB-2ED9-A52C-975FD18C1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 검색 및 설정하기</a:t>
            </a:r>
            <a:r>
              <a:rPr lang="en-US" altLang="ko-KR" dirty="0"/>
              <a:t>: </a:t>
            </a:r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1EBA40B-82D8-23D1-74B9-29F7C455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17" y="1736812"/>
            <a:ext cx="5920132" cy="33843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3018327-EC7F-CCBE-1F60-88918A38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45" y="1736812"/>
            <a:ext cx="5710877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03B2E-E1E6-9067-1531-E056242E3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호스트 이름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9E767-5980-1F1F-BF6D-60C6D57D85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호스트 이름 파일에 저장하기</a:t>
            </a:r>
            <a:endParaRPr lang="en-US" altLang="ko-KR" dirty="0"/>
          </a:p>
          <a:p>
            <a:pPr lvl="1"/>
            <a:r>
              <a:rPr lang="ko-KR" altLang="en-US" dirty="0"/>
              <a:t> 리눅스에서 호스트 이름을 저장하는 파일은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/hostname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235AE-FE30-6273-0EB2-DC969205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492896"/>
            <a:ext cx="5415812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88E95-8D6C-7AA4-7360-A1B81075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F8C6ABA-69A9-0804-2A23-44BA52E76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0"/>
          <a:stretch/>
        </p:blipFill>
        <p:spPr>
          <a:xfrm>
            <a:off x="911424" y="1340768"/>
            <a:ext cx="7632848" cy="52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DD987-4E7A-52A7-5281-764EFFC2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615p. </a:t>
            </a:r>
            <a:r>
              <a:rPr lang="ko-KR" altLang="en-US" dirty="0" err="1"/>
              <a:t>따라해보기</a:t>
            </a:r>
            <a:r>
              <a:rPr lang="en-US" altLang="ko-KR" dirty="0"/>
              <a:t>: </a:t>
            </a:r>
            <a:r>
              <a:rPr lang="ko-KR" altLang="en-US" dirty="0"/>
              <a:t>호스트 이름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E9230-67B5-D5C1-4C31-DEE3FC1C34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hostname </a:t>
            </a:r>
            <a:r>
              <a:rPr lang="ko-KR" altLang="en-US" dirty="0"/>
              <a:t>명령으로 호스트 이름을 </a:t>
            </a:r>
            <a:r>
              <a:rPr lang="en-US" altLang="ko-KR" dirty="0" err="1"/>
              <a:t>yubuntu.server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이름과 관련 정보를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hostnamectl</a:t>
            </a:r>
            <a:r>
              <a:rPr lang="en-US" altLang="ko-KR" dirty="0"/>
              <a:t> </a:t>
            </a:r>
            <a:r>
              <a:rPr lang="ko-KR" altLang="en-US" dirty="0"/>
              <a:t>명령으로 호스트 이름을 </a:t>
            </a:r>
            <a:r>
              <a:rPr lang="en-US" altLang="ko-KR" dirty="0" err="1"/>
              <a:t>myubuntu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hostnamectl</a:t>
            </a:r>
            <a:r>
              <a:rPr lang="en-US" altLang="ko-KR" dirty="0"/>
              <a:t> set-hostname </a:t>
            </a:r>
            <a:r>
              <a:rPr lang="en-US" altLang="ko-KR" dirty="0" err="1"/>
              <a:t>myubuntu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38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58061"/>
            <a:ext cx="12192000" cy="1341877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네트워크 상태 확인</a:t>
            </a:r>
          </a:p>
        </p:txBody>
      </p:sp>
    </p:spTree>
    <p:extLst>
      <p:ext uri="{BB962C8B-B14F-4D97-AF65-F5344CB8AC3E}">
        <p14:creationId xmlns:p14="http://schemas.microsoft.com/office/powerpoint/2010/main" val="33696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6AA5-177D-0315-A3D7-6B685B2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CC065-E018-3F48-89B8-A6CAA66912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886207" cy="5518344"/>
          </a:xfrm>
        </p:spPr>
        <p:txBody>
          <a:bodyPr/>
          <a:lstStyle/>
          <a:p>
            <a:r>
              <a:rPr lang="ko-KR" altLang="en-US" dirty="0"/>
              <a:t>통신 확인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45596D-4D47-4C40-1952-43675499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4" y="1700808"/>
            <a:ext cx="1069738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4603-C057-E934-AFC1-BD691C51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6D02-E7D5-0CA5-14BE-5F1714CCB6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886207" cy="5518344"/>
          </a:xfrm>
        </p:spPr>
        <p:txBody>
          <a:bodyPr/>
          <a:lstStyle/>
          <a:p>
            <a:pPr lvl="1"/>
            <a:r>
              <a:rPr lang="ko-KR" altLang="en-US" dirty="0"/>
              <a:t>옵션 없이 사용하기</a:t>
            </a:r>
            <a:r>
              <a:rPr lang="en-US" altLang="ko-KR" dirty="0"/>
              <a:t>: </a:t>
            </a:r>
            <a:r>
              <a:rPr lang="ko-KR" altLang="en-US" dirty="0"/>
              <a:t>패킷은 </a:t>
            </a:r>
            <a:r>
              <a:rPr lang="en-US" altLang="ko-KR" dirty="0"/>
              <a:t>56B</a:t>
            </a:r>
            <a:r>
              <a:rPr lang="ko-KR" altLang="en-US" dirty="0"/>
              <a:t>의 크기로 전송</a:t>
            </a:r>
            <a:r>
              <a:rPr lang="en-US" altLang="ko-KR" dirty="0"/>
              <a:t>(64B = 56B</a:t>
            </a:r>
            <a:r>
              <a:rPr lang="ko-KR" altLang="en-US" dirty="0"/>
              <a:t>의 데이터 </a:t>
            </a:r>
            <a:r>
              <a:rPr lang="en-US" altLang="ko-KR" dirty="0"/>
              <a:t>+ 8B</a:t>
            </a:r>
            <a:r>
              <a:rPr lang="ko-KR" altLang="en-US" dirty="0"/>
              <a:t>의 헤더 정보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ctrl+c</a:t>
            </a:r>
            <a:r>
              <a:rPr lang="ko-KR" altLang="en-US" dirty="0"/>
              <a:t>로 </a:t>
            </a:r>
            <a:r>
              <a:rPr lang="en-US" altLang="ko-KR" dirty="0"/>
              <a:t>ping </a:t>
            </a:r>
            <a:r>
              <a:rPr lang="ko-KR" altLang="en-US" dirty="0"/>
              <a:t>종료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C24E23-5124-4E9A-E78A-46973232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916832"/>
            <a:ext cx="7265241" cy="26642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FC762-47D5-FBE6-4656-4DEC79D3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80" y="4613263"/>
            <a:ext cx="7265241" cy="20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0" name="내용 개체 틀 29">
            <a:extLst>
              <a:ext uri="{FF2B5EF4-FFF2-40B4-BE49-F238E27FC236}">
                <a16:creationId xmlns:a16="http://schemas.microsoft.com/office/drawing/2014/main" id="{BA66DCC4-8C0F-11BC-6123-2A1CE6380F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pPr lvl="1"/>
            <a:r>
              <a:rPr lang="en-US" altLang="ko-KR" dirty="0"/>
              <a:t>-q </a:t>
            </a:r>
            <a:r>
              <a:rPr lang="ko-KR" altLang="en-US" dirty="0"/>
              <a:t>옵션 사용하기</a:t>
            </a:r>
            <a:r>
              <a:rPr lang="en-US" altLang="ko-KR" dirty="0"/>
              <a:t>: </a:t>
            </a:r>
            <a:r>
              <a:rPr lang="ko-KR" altLang="en-US" dirty="0"/>
              <a:t>아무 메시지도 출력되지 않다가 </a:t>
            </a:r>
            <a:r>
              <a:rPr lang="en-US" altLang="ko-KR" dirty="0" err="1"/>
              <a:t>ctrl+C</a:t>
            </a:r>
            <a:r>
              <a:rPr lang="ko-KR" altLang="en-US" dirty="0"/>
              <a:t>로 종료하면 통계 정보만 출력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995727D-D938-00F3-0CE0-3B395A75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838088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AF7E-3C6E-4BDC-7607-6699E41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51045-6ABE-B697-8178-8435160177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pPr lvl="1"/>
            <a:r>
              <a:rPr lang="en-US" altLang="ko-KR" dirty="0"/>
              <a:t>-c </a:t>
            </a:r>
            <a:r>
              <a:rPr lang="ko-KR" altLang="en-US" dirty="0"/>
              <a:t>옵션 사용하기</a:t>
            </a:r>
            <a:r>
              <a:rPr lang="en-US" altLang="ko-KR" dirty="0"/>
              <a:t>: </a:t>
            </a:r>
            <a:r>
              <a:rPr lang="ko-KR" altLang="en-US" dirty="0"/>
              <a:t> 보낼 패킷 수를 지정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C0965-0061-1B52-F55F-3012243F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1012930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6EA4-D182-2219-D43A-4CAD4920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D4CCF-2948-3833-AD30-1EC289550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도메인 이름 사용하기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D91C44-D1B0-16D7-6E4B-E312E0265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7" y="1647718"/>
            <a:ext cx="9910063" cy="41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F4A31-A71D-350D-5F6E-3E499B85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9B74-D089-E636-E896-0BBD1745D9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네트워크 상태 정보 출력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767689-4EE2-45CE-511F-20D78B7C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556792"/>
            <a:ext cx="1090420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BFE01-AB58-883D-3797-327016E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0D5CF-AD52-D81E-46A2-C2E724ACC8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라우팅 테이블 확인하기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-n </a:t>
            </a:r>
            <a:r>
              <a:rPr lang="ko-KR" altLang="en-US" dirty="0"/>
              <a:t>옵션을 함께 사용하면 이름 대신 </a:t>
            </a:r>
            <a:r>
              <a:rPr lang="en-US" altLang="ko-KR" dirty="0"/>
              <a:t>IP </a:t>
            </a:r>
            <a:r>
              <a:rPr lang="ko-KR" altLang="en-US" dirty="0"/>
              <a:t>주소를 출력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A3691D-8B0F-9796-9CCD-E559E453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060848"/>
            <a:ext cx="915381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1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F4DA6-7F46-1AA4-FF98-D26BB7B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7C2F2-0086-29AA-AF33-A6C920B0E9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현재 열려 있는 포트 확인하기</a:t>
            </a:r>
            <a:r>
              <a:rPr lang="en-US" altLang="ko-KR" dirty="0"/>
              <a:t>: </a:t>
            </a:r>
            <a:r>
              <a:rPr lang="ko-KR" altLang="en-US" dirty="0"/>
              <a:t>서비스 포트가 </a:t>
            </a:r>
            <a:r>
              <a:rPr lang="en-US" altLang="ko-KR" dirty="0"/>
              <a:t>LISTEN </a:t>
            </a:r>
            <a:r>
              <a:rPr lang="ko-KR" altLang="en-US" dirty="0"/>
              <a:t>상태인지 검색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5C1971-035E-D4A9-54CE-34FB343E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00808"/>
            <a:ext cx="1049232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AC1CD-E499-7C74-6839-97B76DBB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294F7-86AD-FF4F-BB72-34B271B17E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/group </a:t>
            </a:r>
            <a:r>
              <a:rPr lang="ko-KR" altLang="en-US" dirty="0"/>
              <a:t>파일 </a:t>
            </a:r>
            <a:endParaRPr lang="en-US" altLang="ko-KR" dirty="0"/>
          </a:p>
          <a:p>
            <a:pPr lvl="1"/>
            <a:r>
              <a:rPr lang="ko-KR" altLang="en-US" dirty="0"/>
              <a:t>그룹의 정보가 저장된 파일</a:t>
            </a:r>
            <a:endParaRPr lang="en-US" altLang="ko-KR" dirty="0"/>
          </a:p>
          <a:p>
            <a:pPr lvl="1"/>
            <a:r>
              <a:rPr lang="ko-KR" altLang="en-US" dirty="0"/>
              <a:t>사용자가 속한 그룹 중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/passwd </a:t>
            </a:r>
            <a:r>
              <a:rPr lang="ko-KR" altLang="en-US" dirty="0"/>
              <a:t>파일의 </a:t>
            </a:r>
            <a:r>
              <a:rPr lang="en-US" altLang="ko-KR" dirty="0"/>
              <a:t>GID </a:t>
            </a:r>
            <a:r>
              <a:rPr lang="ko-KR" altLang="en-US" dirty="0"/>
              <a:t>항목에 지정된 그룹이 기본 그룹이며</a:t>
            </a:r>
            <a:r>
              <a:rPr lang="en-US" altLang="ko-KR" dirty="0"/>
              <a:t>, </a:t>
            </a:r>
            <a:r>
              <a:rPr lang="ko-KR" altLang="en-US" dirty="0"/>
              <a:t>사용자가 속한 </a:t>
            </a:r>
            <a:r>
              <a:rPr lang="en-US" altLang="ko-KR" dirty="0"/>
              <a:t>2</a:t>
            </a:r>
            <a:r>
              <a:rPr lang="ko-KR" altLang="en-US" dirty="0"/>
              <a:t>차 그룹은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/group </a:t>
            </a:r>
            <a:r>
              <a:rPr lang="ko-KR" altLang="en-US" dirty="0"/>
              <a:t>파일에 지정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CE7D9-774A-6938-6B17-91FAA407AF9B}"/>
              </a:ext>
            </a:extLst>
          </p:cNvPr>
          <p:cNvSpPr txBox="1"/>
          <p:nvPr/>
        </p:nvSpPr>
        <p:spPr>
          <a:xfrm>
            <a:off x="5879976" y="3244334"/>
            <a:ext cx="61926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❶ 그룹 이름: 그룹의 이름</a:t>
            </a:r>
            <a:endParaRPr lang="en-US" altLang="ko-KR" dirty="0"/>
          </a:p>
          <a:p>
            <a:r>
              <a:rPr lang="ko-KR" altLang="en-US" dirty="0"/>
              <a:t>❷  </a:t>
            </a:r>
            <a:r>
              <a:rPr lang="en-US" altLang="ko-KR" dirty="0"/>
              <a:t>x: </a:t>
            </a:r>
            <a:r>
              <a:rPr lang="ko-KR" altLang="en-US" dirty="0"/>
              <a:t>그룹의 암호를 저장</a:t>
            </a:r>
            <a:endParaRPr lang="en-US" altLang="ko-KR" dirty="0"/>
          </a:p>
          <a:p>
            <a:r>
              <a:rPr lang="en-US" altLang="ko-KR" dirty="0"/>
              <a:t>     : </a:t>
            </a:r>
            <a:r>
              <a:rPr lang="ko-KR" altLang="en-US" dirty="0"/>
              <a:t>그룹 암호는 </a:t>
            </a:r>
            <a:r>
              <a:rPr lang="en-US" altLang="ko-KR" dirty="0" err="1"/>
              <a:t>newgrp</a:t>
            </a:r>
            <a:r>
              <a:rPr lang="en-US" altLang="ko-KR" dirty="0"/>
              <a:t> </a:t>
            </a:r>
            <a:r>
              <a:rPr lang="ko-KR" altLang="en-US" dirty="0"/>
              <a:t>명령으로 자신이 속하지 않은 </a:t>
            </a:r>
            <a:endParaRPr lang="en-US" altLang="ko-KR" dirty="0"/>
          </a:p>
          <a:p>
            <a:r>
              <a:rPr lang="en-US" altLang="ko-KR" dirty="0"/>
              <a:t>       </a:t>
            </a:r>
            <a:r>
              <a:rPr lang="ko-KR" altLang="en-US" dirty="0"/>
              <a:t>그룹으로 전환할 때 필요</a:t>
            </a:r>
            <a:endParaRPr lang="en-US" altLang="ko-KR" dirty="0"/>
          </a:p>
          <a:p>
            <a:r>
              <a:rPr lang="ko-KR" altLang="en-US" dirty="0"/>
              <a:t>❸  </a:t>
            </a:r>
            <a:r>
              <a:rPr lang="en-US" altLang="ko-KR" dirty="0"/>
              <a:t>GID: </a:t>
            </a:r>
            <a:r>
              <a:rPr lang="ko-KR" altLang="en-US" dirty="0"/>
              <a:t>그룹을 식별하는 번호</a:t>
            </a:r>
            <a:endParaRPr lang="en-US" altLang="ko-KR" dirty="0"/>
          </a:p>
          <a:p>
            <a:r>
              <a:rPr lang="ko-KR" altLang="en-US" dirty="0"/>
              <a:t>❹ 그룹 멤버</a:t>
            </a:r>
            <a:r>
              <a:rPr lang="en-US" altLang="ko-KR" dirty="0"/>
              <a:t>: </a:t>
            </a:r>
            <a:r>
              <a:rPr lang="ko-KR" altLang="en-US" dirty="0"/>
              <a:t>그룹에 속한 멤버들의 사용자 계정 이름</a:t>
            </a:r>
            <a:endParaRPr lang="en-US" altLang="ko-KR" dirty="0"/>
          </a:p>
          <a:p>
            <a:r>
              <a:rPr lang="en-US" altLang="ko-KR" dirty="0"/>
              <a:t>     : </a:t>
            </a:r>
            <a:r>
              <a:rPr lang="ko-KR" altLang="en-US" dirty="0"/>
              <a:t>쉼표</a:t>
            </a:r>
            <a:r>
              <a:rPr lang="en-US" altLang="ko-KR" dirty="0"/>
              <a:t>(,)</a:t>
            </a:r>
            <a:r>
              <a:rPr lang="ko-KR" altLang="en-US" dirty="0"/>
              <a:t>로 구분하여 사용자 계정 등록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A7DCC3-A0D5-3091-875A-2A6421882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45"/>
          <a:stretch/>
        </p:blipFill>
        <p:spPr>
          <a:xfrm>
            <a:off x="767408" y="3645024"/>
            <a:ext cx="4651086" cy="11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6E17-2B42-CACF-A6F4-C9907B1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F68C7-89C2-E23E-8D64-81BBB18BD6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현재 열려 있는 포트를 사용 중인 프로세스 확인하기</a:t>
            </a:r>
            <a:r>
              <a:rPr lang="en-US" altLang="ko-KR" dirty="0"/>
              <a:t>: -p </a:t>
            </a:r>
            <a:r>
              <a:rPr lang="ko-KR" altLang="en-US" dirty="0"/>
              <a:t>옵션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164097-07D9-A96F-A18D-6F1B8590B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28800"/>
            <a:ext cx="8640960" cy="4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18D5B-7FA3-0552-BCC1-82954C9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3BC58-F270-F9AF-07F3-86EEA1D9CB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인터페이스별 네트워크 통계 정보 확인하기</a:t>
            </a:r>
            <a:r>
              <a:rPr lang="en-US" altLang="ko-KR" dirty="0"/>
              <a:t>: 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정상적으로 주고받은 패킷의 개수</a:t>
            </a:r>
            <a:r>
              <a:rPr lang="en-US" altLang="ko-KR" dirty="0"/>
              <a:t>: RX-OK, TX-OK</a:t>
            </a:r>
          </a:p>
          <a:p>
            <a:pPr lvl="2"/>
            <a:r>
              <a:rPr lang="ko-KR" altLang="en-US" dirty="0"/>
              <a:t>송수신 중에 오류가 발생한 패킷의 개수</a:t>
            </a:r>
            <a:r>
              <a:rPr lang="en-US" altLang="ko-KR" dirty="0"/>
              <a:t>: RX-ERR, RX-DRP, RX-OVR, TX-ERR, TX-DRP, TX-OVR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F9BC46-A0DE-6AF4-3039-7C141D094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6" y="2686052"/>
            <a:ext cx="105337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B0B2-26CA-1206-BE91-8A89E035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6E782C9-B6EB-4CAB-1F8C-8D07DF81EA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3253359" cy="5518344"/>
          </a:xfrm>
        </p:spPr>
        <p:txBody>
          <a:bodyPr/>
          <a:lstStyle/>
          <a:p>
            <a:pPr lvl="1"/>
            <a:r>
              <a:rPr lang="ko-KR" altLang="en-US" dirty="0"/>
              <a:t>프로토콜별 네트워크 통계 정보 확인하기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4526C8-22EC-7036-0D1F-A643ED54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68" y="1339656"/>
            <a:ext cx="3024336" cy="53885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345F4E-6B66-0096-5EFF-A34C7A2F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616" y="1106701"/>
            <a:ext cx="3024336" cy="56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709FE-835E-0E1B-75C1-1F5DFBDE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3457A-2FB6-657B-16DA-6B40902B03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MAC </a:t>
            </a:r>
            <a:r>
              <a:rPr lang="ko-KR" altLang="en-US" dirty="0"/>
              <a:t>주소와 </a:t>
            </a:r>
            <a:r>
              <a:rPr lang="en-US" altLang="ko-KR" dirty="0"/>
              <a:t>IP </a:t>
            </a:r>
            <a:r>
              <a:rPr lang="ko-KR" altLang="en-US" dirty="0"/>
              <a:t>주소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4AD9E-7484-3131-3A49-46F2B74B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908720"/>
            <a:ext cx="4029583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6FEF4D-6B6A-57F7-6C2C-5C57DE67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599953"/>
            <a:ext cx="9217024" cy="1854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450839-FF7C-D788-4062-717987B1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5491408"/>
            <a:ext cx="9217024" cy="13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BD067-17F3-7F02-6A47-14F69F75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EC6A2-48C0-FB3B-B72D-0A81647C3E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패킷 캡처 명령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7533E5-2EDA-D684-EFD1-982B78AC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568607"/>
            <a:ext cx="7738351" cy="50287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20C35B-C72D-298F-B929-43D4C2F5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948" y="3666387"/>
            <a:ext cx="4818382" cy="1418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77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199B-E34A-83B4-0BC6-A35BAD8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3543F-4BFA-7954-489C-5D905F4572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 없이 사용하기</a:t>
            </a:r>
            <a:r>
              <a:rPr lang="en-US" altLang="ko-KR" dirty="0"/>
              <a:t>: </a:t>
            </a:r>
            <a:r>
              <a:rPr lang="ko-KR" altLang="en-US" dirty="0"/>
              <a:t>현재 시스템에서 주고받는 모든 패킷을 캡처하여 패킷의 헤더 부분 정보를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595A88-B1CF-9BF3-796A-5D29612BF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988840"/>
            <a:ext cx="1010920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66D51-CA8D-0263-6453-E2EBF8E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D7944-2452-AD2E-75A7-6AB18ECB5E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tcpdump</a:t>
            </a:r>
            <a:r>
              <a:rPr lang="ko-KR" altLang="en-US" dirty="0"/>
              <a:t>는 </a:t>
            </a:r>
            <a:r>
              <a:rPr lang="en-US" altLang="ko-KR" dirty="0"/>
              <a:t>ctrl+ </a:t>
            </a:r>
            <a:r>
              <a:rPr lang="ko-KR" altLang="en-US" dirty="0"/>
              <a:t>로 종료하면 캡처한 패킷의 개수를 출력하고 종료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856B45-6C9F-DC32-94AC-D4FAFA4B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72816"/>
            <a:ext cx="1041412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D9835-65FD-4CED-4100-B673907B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37DA9-B421-2217-B119-EE2568D7B7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캡처할 패킷 개수 지정하기</a:t>
            </a:r>
            <a:r>
              <a:rPr lang="en-US" altLang="ko-KR" dirty="0"/>
              <a:t>: -c </a:t>
            </a:r>
            <a:r>
              <a:rPr lang="ko-KR" altLang="en-US" dirty="0"/>
              <a:t>옵션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4CB456-3F7D-E028-287A-DD02DE6E0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28800"/>
            <a:ext cx="1031897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6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640C4-102B-BBCE-3001-E23345E3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B1503557-8534-2CD5-4956-0FD280AC4D8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캡처한 패킷 정보를 파일로 저장하기</a:t>
            </a:r>
            <a:r>
              <a:rPr lang="en-US" altLang="ko-KR" dirty="0"/>
              <a:t>: -w </a:t>
            </a:r>
            <a:r>
              <a:rPr lang="ko-KR" altLang="en-US" dirty="0"/>
              <a:t>옵션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38E241F-7D9F-EB1A-E81B-B4DCD49A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9" y="1772816"/>
            <a:ext cx="9153335" cy="2232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ACF7C3-1350-4BEA-BE6E-D5D5807E4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77" y="4174074"/>
            <a:ext cx="10455069" cy="24232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A91439-4315-D14C-8C05-5FB963DA71D8}"/>
              </a:ext>
            </a:extLst>
          </p:cNvPr>
          <p:cNvSpPr txBox="1"/>
          <p:nvPr/>
        </p:nvSpPr>
        <p:spPr>
          <a:xfrm>
            <a:off x="8328248" y="5061677"/>
            <a:ext cx="2592288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바이너리 파일이라</a:t>
            </a:r>
            <a:endParaRPr lang="en-US" altLang="ko-KR" sz="2000" dirty="0"/>
          </a:p>
          <a:p>
            <a:r>
              <a:rPr lang="ko-KR" altLang="en-US" sz="2000" dirty="0"/>
              <a:t>내용 확인 불가능</a:t>
            </a:r>
          </a:p>
        </p:txBody>
      </p:sp>
    </p:spTree>
    <p:extLst>
      <p:ext uri="{BB962C8B-B14F-4D97-AF65-F5344CB8AC3E}">
        <p14:creationId xmlns:p14="http://schemas.microsoft.com/office/powerpoint/2010/main" val="197384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888F9-6FA0-F967-E3A9-8C3F77F1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98CEA9C-77E7-9E5F-2A6C-A5D6E39634F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캡처한 패킷 파일 읽기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만약 권한 거부 오류 발생시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A738D1-E6A5-D461-95AA-C1775FD0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16" y="1538790"/>
            <a:ext cx="10556482" cy="32403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28E5FC-4AE7-CD72-A60C-7A87B979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5588160"/>
            <a:ext cx="9862352" cy="7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7E54F-C248-33D5-2C85-FDB4D3DF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6E0F86-6397-EA7E-7CFD-0B1D1CD372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/group </a:t>
            </a:r>
            <a:r>
              <a:rPr lang="ko-KR" altLang="en-US" dirty="0"/>
              <a:t>파일의 예</a:t>
            </a:r>
          </a:p>
        </p:txBody>
      </p:sp>
    </p:spTree>
    <p:extLst>
      <p:ext uri="{BB962C8B-B14F-4D97-AF65-F5344CB8AC3E}">
        <p14:creationId xmlns:p14="http://schemas.microsoft.com/office/powerpoint/2010/main" val="25749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2542-CBB6-195E-20E2-A54CB474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11593-C5D5-CC3B-2FFF-4D0629059F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특정 포트로 송수신되는 패킷 캡처하기</a:t>
            </a:r>
            <a:r>
              <a:rPr lang="en-US" altLang="ko-KR" dirty="0"/>
              <a:t>: </a:t>
            </a:r>
            <a:r>
              <a:rPr lang="en-US" altLang="ko-KR" dirty="0" err="1"/>
              <a:t>tcp</a:t>
            </a:r>
            <a:r>
              <a:rPr lang="en-US" altLang="ko-KR" dirty="0"/>
              <a:t> port </a:t>
            </a:r>
            <a:r>
              <a:rPr lang="ko-KR" altLang="en-US" dirty="0"/>
              <a:t>옵션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85B5AD-E875-03A5-510E-16A35EA3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77935"/>
            <a:ext cx="10200836" cy="4837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794D9-C583-A7A3-BC35-86620C96A4AB}"/>
              </a:ext>
            </a:extLst>
          </p:cNvPr>
          <p:cNvSpPr txBox="1"/>
          <p:nvPr/>
        </p:nvSpPr>
        <p:spPr>
          <a:xfrm>
            <a:off x="8616280" y="1056221"/>
            <a:ext cx="2592288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22</a:t>
            </a:r>
            <a:r>
              <a:rPr lang="ko-KR" altLang="en-US" sz="2000" dirty="0"/>
              <a:t>번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ssh</a:t>
            </a:r>
            <a:r>
              <a:rPr lang="en-US" altLang="ko-KR" sz="2000" dirty="0"/>
              <a:t>) </a:t>
            </a:r>
            <a:r>
              <a:rPr lang="ko-KR" altLang="en-US" sz="2000" dirty="0"/>
              <a:t>포트 캡처</a:t>
            </a:r>
          </a:p>
        </p:txBody>
      </p:sp>
    </p:spTree>
    <p:extLst>
      <p:ext uri="{BB962C8B-B14F-4D97-AF65-F5344CB8AC3E}">
        <p14:creationId xmlns:p14="http://schemas.microsoft.com/office/powerpoint/2010/main" val="39951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C1CEB-29BC-19AD-5AA7-A99267DC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DFCD1-E3D6-FD93-0B06-BE3E22E34D5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6" y="1079008"/>
            <a:ext cx="2751408" cy="5518344"/>
          </a:xfrm>
        </p:spPr>
        <p:txBody>
          <a:bodyPr/>
          <a:lstStyle/>
          <a:p>
            <a:pPr lvl="1"/>
            <a:r>
              <a:rPr lang="ko-KR" altLang="en-US" dirty="0"/>
              <a:t>캡처한 내용을 </a:t>
            </a:r>
            <a:r>
              <a:rPr lang="en-US" altLang="ko-KR" dirty="0"/>
              <a:t>ASCII</a:t>
            </a:r>
            <a:r>
              <a:rPr lang="ko-KR" altLang="en-US" dirty="0"/>
              <a:t>로 보기</a:t>
            </a:r>
            <a:r>
              <a:rPr lang="en-US" altLang="ko-KR" dirty="0"/>
              <a:t>: -X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4E3B3F-07CD-8F6D-A65E-B257624D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1079008"/>
            <a:ext cx="8410537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B067B8-E83A-8524-5EF2-E8E72260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73" y="2763120"/>
            <a:ext cx="8211957" cy="38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51912-6721-D8E3-D283-0F3AD39B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상태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0A53A8-2C31-802D-14EA-020EE8BF06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ping </a:t>
            </a:r>
            <a:r>
              <a:rPr lang="ko-KR" altLang="en-US" dirty="0"/>
              <a:t>명령으로 </a:t>
            </a:r>
            <a:r>
              <a:rPr lang="en-US" altLang="ko-KR" dirty="0"/>
              <a:t>www.google.co.kr</a:t>
            </a:r>
            <a:r>
              <a:rPr lang="ko-KR" altLang="en-US" dirty="0"/>
              <a:t>이 동작하는지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netstat </a:t>
            </a:r>
            <a:r>
              <a:rPr lang="ko-KR" altLang="en-US" dirty="0"/>
              <a:t>명령으로 현재 열려 있는 </a:t>
            </a:r>
            <a:r>
              <a:rPr lang="en-US" altLang="ko-KR" dirty="0" err="1"/>
              <a:t>tcp</a:t>
            </a:r>
            <a:r>
              <a:rPr lang="en-US" altLang="ko-KR" dirty="0"/>
              <a:t> </a:t>
            </a:r>
            <a:r>
              <a:rPr lang="ko-KR" altLang="en-US" dirty="0"/>
              <a:t>포트를 사용하는 프로세스를 확인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 </a:t>
            </a:r>
            <a:r>
              <a:rPr lang="en-US" altLang="ko-KR" dirty="0" err="1"/>
              <a:t>sudo</a:t>
            </a:r>
            <a:r>
              <a:rPr lang="en-US" altLang="ko-KR" dirty="0"/>
              <a:t> netstat -</a:t>
            </a:r>
            <a:r>
              <a:rPr lang="en-US" altLang="ko-KR"/>
              <a:t>pt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웹 브라우저</a:t>
            </a:r>
            <a:r>
              <a:rPr lang="en-US" altLang="ko-KR" dirty="0"/>
              <a:t>(</a:t>
            </a:r>
            <a:r>
              <a:rPr lang="ko-KR" altLang="en-US" dirty="0"/>
              <a:t>파이어폭스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동작시키고</a:t>
            </a:r>
            <a:r>
              <a:rPr lang="ko-KR" altLang="en-US" dirty="0"/>
              <a:t> </a:t>
            </a:r>
            <a:r>
              <a:rPr lang="en-US" altLang="ko-KR" dirty="0"/>
              <a:t>www.daum.net </a:t>
            </a:r>
            <a:r>
              <a:rPr lang="ko-KR" altLang="en-US" dirty="0"/>
              <a:t>사이트에 접속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tcp</a:t>
            </a:r>
            <a:r>
              <a:rPr lang="en-US" altLang="ko-KR" dirty="0"/>
              <a:t> </a:t>
            </a:r>
            <a:r>
              <a:rPr lang="ko-KR" altLang="en-US" dirty="0"/>
              <a:t>포트 </a:t>
            </a:r>
            <a:r>
              <a:rPr lang="en-US" altLang="ko-KR" dirty="0"/>
              <a:t>80</a:t>
            </a:r>
            <a:r>
              <a:rPr lang="ko-KR" altLang="en-US" dirty="0"/>
              <a:t>으로 주고받는 패킷 다섯 개를 캡처하여 </a:t>
            </a:r>
            <a:r>
              <a:rPr lang="en-US" altLang="ko-KR" dirty="0" err="1"/>
              <a:t>httpdump.out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httpdump.out</a:t>
            </a:r>
            <a:r>
              <a:rPr lang="en-US" altLang="ko-KR" dirty="0"/>
              <a:t> </a:t>
            </a:r>
            <a:r>
              <a:rPr lang="ko-KR" altLang="en-US" dirty="0"/>
              <a:t>파일에 저장한 패킷의 내용을 </a:t>
            </a:r>
            <a:r>
              <a:rPr lang="en-US" altLang="ko-KR" dirty="0"/>
              <a:t>ASCII</a:t>
            </a:r>
            <a:r>
              <a:rPr lang="ko-KR" altLang="en-US" dirty="0"/>
              <a:t>로 확인</a:t>
            </a:r>
          </a:p>
        </p:txBody>
      </p:sp>
    </p:spTree>
    <p:extLst>
      <p:ext uri="{BB962C8B-B14F-4D97-AF65-F5344CB8AC3E}">
        <p14:creationId xmlns:p14="http://schemas.microsoft.com/office/powerpoint/2010/main" val="25820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29E68-9B8D-442E-DEBD-10588599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4358AF-A4CF-D0E6-915E-7B27D97BE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gshadow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그룹 암호가 저장된 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1B24B-26FB-3DA7-97F6-5EF43EBF5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5"/>
          <a:stretch/>
        </p:blipFill>
        <p:spPr>
          <a:xfrm>
            <a:off x="4655840" y="1700808"/>
            <a:ext cx="5054217" cy="115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57C6D-2478-A6F1-7CA7-8D2B3D920B31}"/>
              </a:ext>
            </a:extLst>
          </p:cNvPr>
          <p:cNvSpPr txBox="1"/>
          <p:nvPr/>
        </p:nvSpPr>
        <p:spPr>
          <a:xfrm>
            <a:off x="1199456" y="3258712"/>
            <a:ext cx="10153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❶ 그룹 이름: 그룹의 이름</a:t>
            </a:r>
          </a:p>
          <a:p>
            <a:r>
              <a:rPr lang="ko-KR" altLang="en-US" dirty="0"/>
              <a:t>❷ 그룹 암호: 암호화된 그룹 암호</a:t>
            </a:r>
          </a:p>
          <a:p>
            <a:r>
              <a:rPr lang="ko-KR" altLang="en-US" dirty="0"/>
              <a:t>❸ 관리자: 그룹의 암호나 멤버를 바꿀 수 있는 사용자 계정으로 여러 개일 경우 쉼표로 구분</a:t>
            </a:r>
          </a:p>
          <a:p>
            <a:r>
              <a:rPr lang="ko-KR" altLang="en-US" dirty="0"/>
              <a:t>❹ 그룹 멤버: 그룹에 속한 멤버들의 사용자 계정 이름이며, 쉼표로 사용자를 구분</a:t>
            </a:r>
          </a:p>
        </p:txBody>
      </p:sp>
    </p:spTree>
    <p:extLst>
      <p:ext uri="{BB962C8B-B14F-4D97-AF65-F5344CB8AC3E}">
        <p14:creationId xmlns:p14="http://schemas.microsoft.com/office/powerpoint/2010/main" val="183466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다음 중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생성하는 명령으로 옳지 않는 것은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mkfs –t ext3 /dev/sdb1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② </a:t>
            </a:r>
            <a:r>
              <a:rPr lang="en-US" altLang="ko-KR" dirty="0"/>
              <a:t>mke2fs –t ext3 /dev/sdb1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③ </a:t>
            </a:r>
            <a:r>
              <a:rPr lang="en-US" altLang="ko-KR" dirty="0"/>
              <a:t>mkfs.ext3 /dev/sdb1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>
                <a:solidFill>
                  <a:srgbClr val="FF0000"/>
                </a:solidFill>
              </a:rPr>
              <a:t>④ </a:t>
            </a:r>
            <a:r>
              <a:rPr lang="en-US" altLang="ko-KR" dirty="0">
                <a:solidFill>
                  <a:srgbClr val="FF0000"/>
                </a:solidFill>
              </a:rPr>
              <a:t>mke2fs.ext3 /dev/sdb1</a:t>
            </a:r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/>
              <a:t>파일 시스템에서 백업 슈퍼블록의 위치를 파악하려면 어떤 명령을 사용해야 하는가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badblocks </a:t>
            </a:r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en-US" altLang="ko-KR" dirty="0">
                <a:solidFill>
                  <a:srgbClr val="FF0000"/>
                </a:solidFill>
              </a:rPr>
              <a:t>dumpe2fs</a:t>
            </a:r>
            <a:endParaRPr lang="ko-KR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   ③ </a:t>
            </a:r>
            <a:r>
              <a:rPr lang="en-US" altLang="ko-KR" dirty="0"/>
              <a:t>df            </a:t>
            </a:r>
            <a:r>
              <a:rPr lang="ko-KR" altLang="en-US" dirty="0"/>
              <a:t>④ </a:t>
            </a:r>
            <a:r>
              <a:rPr lang="en-US" altLang="ko-KR" dirty="0"/>
              <a:t>fsck -f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5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0ABB-488B-E28A-E550-DC6A1B00D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사용자 계정 관련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222395-4250-6055-67D5-33CB4D8FD4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gshadow</a:t>
            </a:r>
            <a:r>
              <a:rPr lang="en-US" altLang="ko-KR" dirty="0"/>
              <a:t> </a:t>
            </a:r>
            <a:r>
              <a:rPr lang="ko-KR" altLang="en-US" dirty="0"/>
              <a:t>파일의 예</a:t>
            </a:r>
          </a:p>
        </p:txBody>
      </p:sp>
    </p:spTree>
    <p:extLst>
      <p:ext uri="{BB962C8B-B14F-4D97-AF65-F5344CB8AC3E}">
        <p14:creationId xmlns:p14="http://schemas.microsoft.com/office/powerpoint/2010/main" val="817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사용자 계정 관리 명령</a:t>
            </a:r>
          </a:p>
        </p:txBody>
      </p:sp>
    </p:spTree>
    <p:extLst>
      <p:ext uri="{BB962C8B-B14F-4D97-AF65-F5344CB8AC3E}">
        <p14:creationId xmlns:p14="http://schemas.microsoft.com/office/powerpoint/2010/main" val="222687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useradd</a:t>
            </a:r>
            <a:r>
              <a:rPr lang="en-US" altLang="ko-KR" dirty="0"/>
              <a:t> </a:t>
            </a:r>
            <a:r>
              <a:rPr lang="ko-KR" altLang="en-US" dirty="0"/>
              <a:t>명령으로 사용자 계정 생성하기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F757932-C088-C5A1-E590-6FA0A1F7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6945428" cy="306248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EBAE0D1-F74A-1F04-C2DB-B2D8B6FF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720297"/>
            <a:ext cx="6945428" cy="202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옵션 없이 계정 생성하기</a:t>
            </a:r>
            <a:endParaRPr lang="en-US" altLang="ko-KR" dirty="0"/>
          </a:p>
          <a:p>
            <a:pPr lvl="2"/>
            <a:r>
              <a:rPr lang="en-US" altLang="ko-KR" dirty="0" err="1"/>
              <a:t>useradd</a:t>
            </a:r>
            <a:r>
              <a:rPr lang="en-US" altLang="ko-KR" dirty="0"/>
              <a:t> </a:t>
            </a:r>
            <a:r>
              <a:rPr lang="ko-KR" altLang="en-US" dirty="0"/>
              <a:t>명령을 옵션 없이 사용하면 홈 디렉터리가 생성되지 않고 기본 셸은 본 셸로 지정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21DB77C-1FFA-6F9C-F8B4-768B1D48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25" y="1985267"/>
            <a:ext cx="7095214" cy="263209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81D923A-9C65-BF2A-734E-CCA7B8AFC0C8}"/>
              </a:ext>
            </a:extLst>
          </p:cNvPr>
          <p:cNvSpPr/>
          <p:nvPr/>
        </p:nvSpPr>
        <p:spPr>
          <a:xfrm>
            <a:off x="8544272" y="2599059"/>
            <a:ext cx="3276149" cy="7920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 계정을 만들면 암호도 만들어야 로그인이 가능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205806B-835C-A2B7-2934-846F31B16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4" y="4662589"/>
            <a:ext cx="6605808" cy="20998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8149067-A7C4-BC76-E058-77FD05136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38" y="3466853"/>
            <a:ext cx="5730374" cy="1878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EC8913-A459-5518-6B07-DE2005638D56}"/>
              </a:ext>
            </a:extLst>
          </p:cNvPr>
          <p:cNvSpPr/>
          <p:nvPr/>
        </p:nvSpPr>
        <p:spPr>
          <a:xfrm>
            <a:off x="5709654" y="5861447"/>
            <a:ext cx="3554698" cy="79208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홈 디렉터리가 없어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/(root)</a:t>
            </a:r>
            <a:r>
              <a:rPr lang="ko-KR" altLang="en-US" dirty="0">
                <a:solidFill>
                  <a:schemeClr val="tx1"/>
                </a:solidFill>
              </a:rPr>
              <a:t> 디렉터리로 로그인 됨</a:t>
            </a:r>
          </a:p>
        </p:txBody>
      </p:sp>
    </p:spTree>
    <p:extLst>
      <p:ext uri="{BB962C8B-B14F-4D97-AF65-F5344CB8AC3E}">
        <p14:creationId xmlns:p14="http://schemas.microsoft.com/office/powerpoint/2010/main" val="4580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E80600C9-10AB-2C44-28CE-723E3C32D0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기본 설정 값 확인하기</a:t>
            </a:r>
            <a:r>
              <a:rPr lang="en-US" altLang="ko-KR" dirty="0"/>
              <a:t>: -D </a:t>
            </a:r>
            <a:r>
              <a:rPr lang="ko-KR" altLang="en-US" dirty="0"/>
              <a:t>옵션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86106FE-5EBA-5640-D759-7412CFE6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0" y="1664927"/>
            <a:ext cx="4587087" cy="43465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4484FBA-E3D3-7B5D-0CB7-E2F38BE4A0F9}"/>
              </a:ext>
            </a:extLst>
          </p:cNvPr>
          <p:cNvSpPr txBox="1"/>
          <p:nvPr/>
        </p:nvSpPr>
        <p:spPr>
          <a:xfrm>
            <a:off x="5180206" y="1737959"/>
            <a:ext cx="67774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• GROUP: 기본 등록 그룹의 </a:t>
            </a:r>
            <a:r>
              <a:rPr lang="ko-KR" altLang="en-US" dirty="0" err="1"/>
              <a:t>GID로</a:t>
            </a:r>
            <a:r>
              <a:rPr lang="ko-KR" altLang="en-US" dirty="0"/>
              <a:t> 100은 </a:t>
            </a:r>
            <a:r>
              <a:rPr lang="ko-KR" altLang="en-US" dirty="0" err="1"/>
              <a:t>users</a:t>
            </a:r>
            <a:r>
              <a:rPr lang="ko-KR" altLang="en-US" dirty="0"/>
              <a:t> 그룹</a:t>
            </a:r>
          </a:p>
          <a:p>
            <a:r>
              <a:rPr lang="ko-KR" altLang="en-US" dirty="0"/>
              <a:t>• HOME: 홈 디렉터리의 생성 위치</a:t>
            </a:r>
            <a:endParaRPr lang="en-US" altLang="ko-KR" dirty="0"/>
          </a:p>
          <a:p>
            <a:r>
              <a:rPr lang="en-US" altLang="ko-KR" dirty="0"/>
              <a:t>• INACTIVE: -1</a:t>
            </a:r>
            <a:r>
              <a:rPr lang="ko-KR" altLang="en-US" dirty="0"/>
              <a:t>이면 </a:t>
            </a:r>
            <a:r>
              <a:rPr lang="en-US" altLang="ko-KR" dirty="0"/>
              <a:t>INACTIVE </a:t>
            </a:r>
            <a:r>
              <a:rPr lang="ko-KR" altLang="en-US" dirty="0"/>
              <a:t>기능 비활성화</a:t>
            </a:r>
            <a:endParaRPr lang="en-US" altLang="ko-KR" dirty="0"/>
          </a:p>
          <a:p>
            <a:r>
              <a:rPr lang="en-US" altLang="ko-KR" dirty="0"/>
              <a:t>                 0</a:t>
            </a:r>
            <a:r>
              <a:rPr lang="ko-KR" altLang="en-US" dirty="0"/>
              <a:t>이면 암호가 만료되자마자 바로 계정 잠김</a:t>
            </a:r>
            <a:endParaRPr lang="en-US" altLang="ko-KR" dirty="0"/>
          </a:p>
          <a:p>
            <a:r>
              <a:rPr lang="en-US" altLang="ko-KR" dirty="0"/>
              <a:t>• EXPIRE: </a:t>
            </a:r>
            <a:r>
              <a:rPr lang="ko-KR" altLang="en-US" dirty="0"/>
              <a:t>계정 종료일을 지정</a:t>
            </a:r>
            <a:endParaRPr lang="en-US" altLang="ko-KR" dirty="0"/>
          </a:p>
          <a:p>
            <a:r>
              <a:rPr lang="en-US" altLang="ko-KR" dirty="0"/>
              <a:t>• SHELL: </a:t>
            </a:r>
            <a:r>
              <a:rPr lang="ko-KR" altLang="en-US" dirty="0"/>
              <a:t>기본 로그인 셸을 지정</a:t>
            </a:r>
            <a:endParaRPr lang="en-US" altLang="ko-KR" dirty="0"/>
          </a:p>
          <a:p>
            <a:r>
              <a:rPr lang="en-US" altLang="ko-KR" dirty="0"/>
              <a:t>• SKEL: </a:t>
            </a:r>
            <a:r>
              <a:rPr lang="ko-KR" altLang="en-US" dirty="0"/>
              <a:t>홈 디렉터리에 복사할 기본 환경 파일의 위치</a:t>
            </a:r>
            <a:endParaRPr lang="en-US" altLang="ko-KR" dirty="0"/>
          </a:p>
          <a:p>
            <a:r>
              <a:rPr lang="en-US" altLang="ko-KR" dirty="0"/>
              <a:t>• CREATE_MAIL_SPOOL: </a:t>
            </a:r>
            <a:r>
              <a:rPr lang="ko-KR" altLang="en-US" dirty="0"/>
              <a:t>메일 디렉터리의 생성 여부를 지정</a:t>
            </a:r>
          </a:p>
        </p:txBody>
      </p:sp>
    </p:spTree>
    <p:extLst>
      <p:ext uri="{BB962C8B-B14F-4D97-AF65-F5344CB8AC3E}">
        <p14:creationId xmlns:p14="http://schemas.microsoft.com/office/powerpoint/2010/main" val="8490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>
                <a:solidFill>
                  <a:schemeClr val="tx1"/>
                </a:solidFill>
              </a:rPr>
              <a:t>기본 </a:t>
            </a:r>
            <a:r>
              <a:rPr lang="ko-KR" altLang="en-US" dirty="0" err="1">
                <a:solidFill>
                  <a:schemeClr val="tx1"/>
                </a:solidFill>
              </a:rPr>
              <a:t>설정값은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etc</a:t>
            </a:r>
            <a:r>
              <a:rPr lang="en-US" altLang="ko-KR" dirty="0">
                <a:solidFill>
                  <a:schemeClr val="tx1"/>
                </a:solidFill>
              </a:rPr>
              <a:t>/default/</a:t>
            </a:r>
            <a:r>
              <a:rPr lang="en-US" altLang="ko-KR" dirty="0" err="1">
                <a:solidFill>
                  <a:schemeClr val="tx1"/>
                </a:solidFill>
              </a:rPr>
              <a:t>useradd</a:t>
            </a:r>
            <a:r>
              <a:rPr lang="ko-KR" altLang="en-US" dirty="0">
                <a:solidFill>
                  <a:schemeClr val="tx1"/>
                </a:solidFill>
              </a:rPr>
              <a:t> 파일에 저장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en-US" altLang="ko-KR" dirty="0"/>
              <a:t>vi</a:t>
            </a:r>
            <a:r>
              <a:rPr lang="ko-KR" altLang="en-US" dirty="0"/>
              <a:t>로 이 파일을 수정할 수 있지만 </a:t>
            </a:r>
            <a:r>
              <a:rPr lang="en-US" altLang="ko-KR" dirty="0" err="1"/>
              <a:t>useradd</a:t>
            </a:r>
            <a:r>
              <a:rPr lang="en-US" altLang="ko-KR" dirty="0"/>
              <a:t> -D </a:t>
            </a:r>
            <a:r>
              <a:rPr lang="ko-KR" altLang="en-US" dirty="0"/>
              <a:t>명령으로 수정하는 것이 </a:t>
            </a:r>
            <a:r>
              <a:rPr lang="ko-KR" altLang="en-US" dirty="0" err="1"/>
              <a:t>바람직</a:t>
            </a:r>
            <a:endParaRPr lang="en-US" altLang="ko-KR" dirty="0"/>
          </a:p>
          <a:p>
            <a:pPr lvl="1"/>
            <a:r>
              <a:rPr lang="en-US" altLang="ko-KR" dirty="0"/>
              <a:t> -D </a:t>
            </a:r>
            <a:r>
              <a:rPr lang="ko-KR" altLang="en-US" dirty="0"/>
              <a:t>다음에 </a:t>
            </a:r>
            <a:r>
              <a:rPr lang="en-US" altLang="ko-KR" dirty="0"/>
              <a:t>-b HOME , -e EXPIRE , -f INACTIVE , -g GID , -s SHELL </a:t>
            </a:r>
            <a:r>
              <a:rPr lang="ko-KR" altLang="en-US" dirty="0"/>
              <a:t>를 지정하여 수정 가능</a:t>
            </a:r>
            <a:endParaRPr lang="en-US" altLang="ko-KR" dirty="0"/>
          </a:p>
          <a:p>
            <a:pPr marL="266700" lvl="1" indent="0">
              <a:buNone/>
            </a:pP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77B54D6-61B4-7D00-5AD7-CF6A709F7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3" y="1592796"/>
            <a:ext cx="7200800" cy="356215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626C4C-576E-90D0-93BD-AE9F47C8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6120905"/>
            <a:ext cx="8615563" cy="6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1116-38BA-E998-5035-1D105C73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FEC37-5B50-73A3-B70F-90F842500B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814199" cy="3070072"/>
          </a:xfrm>
        </p:spPr>
        <p:txBody>
          <a:bodyPr/>
          <a:lstStyle/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skel</a:t>
            </a:r>
            <a:r>
              <a:rPr lang="en-US" altLang="ko-KR" dirty="0"/>
              <a:t> </a:t>
            </a:r>
            <a:r>
              <a:rPr lang="ko-KR" altLang="en-US" dirty="0"/>
              <a:t>디렉터리의 역할</a:t>
            </a:r>
            <a:endParaRPr lang="en-US" altLang="ko-KR" dirty="0"/>
          </a:p>
          <a:p>
            <a:pPr lvl="2"/>
            <a:r>
              <a:rPr lang="ko-KR" altLang="en-US" dirty="0"/>
              <a:t>사용자 계정의 홈 디렉터리에 공통으로 배포해야 할 파일을 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skel</a:t>
            </a:r>
            <a:r>
              <a:rPr lang="en-US" altLang="ko-KR" dirty="0"/>
              <a:t> </a:t>
            </a:r>
            <a:r>
              <a:rPr lang="ko-KR" altLang="en-US" dirty="0"/>
              <a:t>디렉터리에 만들어 놓으면 사용자 계정을 생성할 때 자동으로 복사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D28E18E-1E85-4CF1-562C-A1B364C4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2564904"/>
            <a:ext cx="9793091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65DC-15DC-C366-4B5C-5DD21CCF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8A72A-A6E0-C31D-A94E-62EA7B53FC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옵션을 지정하여 사용자 계정 생성하기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A336D7-EA05-65BA-2A60-00F824C4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800"/>
            <a:ext cx="10661187" cy="9361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94F3EC-6EEF-449B-9F40-A2764C06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60" y="2171136"/>
            <a:ext cx="5544616" cy="2515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5D8DD8-D851-77CF-D7A8-B98EBD794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4755002"/>
            <a:ext cx="9001000" cy="204798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917EBFF-A2B3-72E9-ABC0-59DE0E1FC536}"/>
              </a:ext>
            </a:extLst>
          </p:cNvPr>
          <p:cNvSpPr/>
          <p:nvPr/>
        </p:nvSpPr>
        <p:spPr>
          <a:xfrm>
            <a:off x="4583832" y="2420888"/>
            <a:ext cx="686124" cy="572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417E-0A07-6C8D-DF50-C9814CB5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187A8-08D6-D7D7-3FB8-68E64007B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958215" cy="5518344"/>
          </a:xfrm>
        </p:spPr>
        <p:txBody>
          <a:bodyPr/>
          <a:lstStyle/>
          <a:p>
            <a:r>
              <a:rPr lang="en-US" altLang="ko-KR" dirty="0" err="1"/>
              <a:t>adduser</a:t>
            </a:r>
            <a:r>
              <a:rPr lang="en-US" altLang="ko-KR" dirty="0"/>
              <a:t> </a:t>
            </a:r>
            <a:r>
              <a:rPr lang="ko-KR" altLang="en-US" dirty="0"/>
              <a:t>명령으로 사용자 계정 생성하기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A9E93F-A665-B15E-24B1-5D500CA5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628800"/>
            <a:ext cx="1005767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6A6A4-62AC-BD63-B224-37F1C6EB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5DBD-CE50-9F25-069E-47E6D0E1B8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 없이 사용자 계정 생성하기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2B7FFE-6254-3822-FF99-418BB9CD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693616"/>
            <a:ext cx="6985955" cy="39676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DC801F-F924-4DEA-CE58-4C2E98635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24" y="3440726"/>
            <a:ext cx="6296806" cy="3209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25D62E-3997-C499-6482-8D54A4E6D6D6}"/>
              </a:ext>
            </a:extLst>
          </p:cNvPr>
          <p:cNvSpPr txBox="1"/>
          <p:nvPr/>
        </p:nvSpPr>
        <p:spPr>
          <a:xfrm>
            <a:off x="8697934" y="2510357"/>
            <a:ext cx="3023051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/passwd </a:t>
            </a:r>
            <a:r>
              <a:rPr lang="ko-KR" altLang="en-US" sz="2000" dirty="0"/>
              <a:t>파일 확인</a:t>
            </a:r>
          </a:p>
        </p:txBody>
      </p:sp>
    </p:spTree>
    <p:extLst>
      <p:ext uri="{BB962C8B-B14F-4D97-AF65-F5344CB8AC3E}">
        <p14:creationId xmlns:p14="http://schemas.microsoft.com/office/powerpoint/2010/main" val="10412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다음 중 디스크 기반 파일시스템이 아닌 것은 무엇인가</a:t>
            </a:r>
            <a:r>
              <a:rPr lang="en-US" altLang="ko-KR" dirty="0"/>
              <a:t>?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>
                <a:solidFill>
                  <a:srgbClr val="FF0000"/>
                </a:solidFill>
              </a:rPr>
              <a:t>1) proc </a:t>
            </a:r>
            <a:r>
              <a:rPr lang="en-US" altLang="ko-KR" dirty="0"/>
              <a:t>2) ext 3) ext4 4) </a:t>
            </a:r>
            <a:r>
              <a:rPr lang="en-US" altLang="ko-KR" dirty="0" err="1"/>
              <a:t>xfs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디스크를 새로 장착하고 사용하기 위한 작업 순서로 맞는 것은 무엇인가</a:t>
            </a:r>
            <a:r>
              <a:rPr lang="en-US" altLang="ko-KR" dirty="0"/>
              <a:t>?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1) </a:t>
            </a:r>
            <a:r>
              <a:rPr lang="ko-KR" altLang="en-US" dirty="0"/>
              <a:t>디스크 파티션 생성 </a:t>
            </a:r>
            <a:r>
              <a:rPr lang="en-US" altLang="ko-KR" dirty="0"/>
              <a:t>-&gt; </a:t>
            </a:r>
            <a:r>
              <a:rPr lang="ko-KR" altLang="en-US" dirty="0"/>
              <a:t>디스크 마운트 </a:t>
            </a:r>
            <a:r>
              <a:rPr lang="en-US" altLang="ko-KR" dirty="0"/>
              <a:t>-&gt; </a:t>
            </a:r>
            <a:r>
              <a:rPr lang="ko-KR" altLang="en-US" dirty="0"/>
              <a:t>디스크 포맷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>
                <a:solidFill>
                  <a:srgbClr val="FF0000"/>
                </a:solidFill>
              </a:rPr>
              <a:t>2) </a:t>
            </a:r>
            <a:r>
              <a:rPr lang="ko-KR" altLang="en-US" dirty="0">
                <a:solidFill>
                  <a:srgbClr val="FF0000"/>
                </a:solidFill>
              </a:rPr>
              <a:t>디스크 파티션 생성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디스크 포맷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  <a:r>
              <a:rPr lang="ko-KR" altLang="en-US" dirty="0">
                <a:solidFill>
                  <a:srgbClr val="FF0000"/>
                </a:solidFill>
              </a:rPr>
              <a:t>디스크 마운트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</a:t>
            </a:r>
            <a:r>
              <a:rPr lang="en-US" altLang="ko-KR" dirty="0"/>
              <a:t>3) </a:t>
            </a:r>
            <a:r>
              <a:rPr lang="ko-KR" altLang="en-US" dirty="0"/>
              <a:t>디스크 마운트 </a:t>
            </a:r>
            <a:r>
              <a:rPr lang="en-US" altLang="ko-KR" dirty="0"/>
              <a:t>-&gt; </a:t>
            </a:r>
            <a:r>
              <a:rPr lang="ko-KR" altLang="en-US" dirty="0"/>
              <a:t>디스트 파티션 생성 </a:t>
            </a:r>
            <a:r>
              <a:rPr lang="en-US" altLang="ko-KR" dirty="0"/>
              <a:t>-&gt; </a:t>
            </a:r>
            <a:r>
              <a:rPr lang="ko-KR" altLang="en-US" dirty="0"/>
              <a:t>디스크 포맷</a:t>
            </a:r>
          </a:p>
          <a:p>
            <a:pPr marL="0" indent="0">
              <a:buNone/>
            </a:pPr>
            <a:r>
              <a:rPr lang="en-US" altLang="ko-KR" dirty="0"/>
              <a:t>   4) </a:t>
            </a:r>
            <a:r>
              <a:rPr lang="ko-KR" altLang="en-US" dirty="0"/>
              <a:t>디스크 포맷 </a:t>
            </a:r>
            <a:r>
              <a:rPr lang="en-US" altLang="ko-KR" dirty="0"/>
              <a:t>-&gt; </a:t>
            </a:r>
            <a:r>
              <a:rPr lang="ko-KR" altLang="en-US" dirty="0"/>
              <a:t>디스크 파티션 생성 </a:t>
            </a:r>
            <a:r>
              <a:rPr lang="en-US" altLang="ko-KR" dirty="0"/>
              <a:t>-&gt; </a:t>
            </a:r>
            <a:r>
              <a:rPr lang="ko-KR" altLang="en-US" dirty="0"/>
              <a:t>디스크 마운트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7. </a:t>
            </a:r>
            <a:r>
              <a:rPr lang="ko-KR" altLang="en-US" dirty="0"/>
              <a:t>부팅할 때 파일 시스템을 마운트 하기 위한 정보를 저장하고 있는 파일은 무엇인가</a:t>
            </a:r>
            <a:r>
              <a:rPr lang="en-US" altLang="ko-KR" dirty="0"/>
              <a:t>?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1) /etc/mtab 2) /etc/mount </a:t>
            </a:r>
            <a:r>
              <a:rPr lang="en-US" altLang="ko-KR" dirty="0">
                <a:solidFill>
                  <a:srgbClr val="FF0000"/>
                </a:solidFill>
              </a:rPr>
              <a:t>3) /etc/fstab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4) /etc/ftab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48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B1DD3-A8A7-EF81-A732-ED568C73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3719-BC17-56C8-A3CA-2343AC4FC6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옵션을 지정하여 사용자 계정 생성하기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D62D17-34F1-C422-591C-50699FCC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23089"/>
            <a:ext cx="5760640" cy="5109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16021A-9846-9BF9-9D06-4D264C7F3AA9}"/>
              </a:ext>
            </a:extLst>
          </p:cNvPr>
          <p:cNvSpPr txBox="1"/>
          <p:nvPr/>
        </p:nvSpPr>
        <p:spPr>
          <a:xfrm>
            <a:off x="7032104" y="5031520"/>
            <a:ext cx="3023051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/passwd </a:t>
            </a:r>
            <a:r>
              <a:rPr lang="ko-KR" altLang="en-US" sz="2000" dirty="0"/>
              <a:t>파일 확인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B2617-0BCD-3069-65FB-19C0238A0A69}"/>
              </a:ext>
            </a:extLst>
          </p:cNvPr>
          <p:cNvSpPr txBox="1"/>
          <p:nvPr/>
        </p:nvSpPr>
        <p:spPr>
          <a:xfrm>
            <a:off x="6999991" y="1553010"/>
            <a:ext cx="1256250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err="1"/>
              <a:t>uid</a:t>
            </a:r>
            <a:r>
              <a:rPr lang="en-US" altLang="ko-KR" sz="2000" dirty="0"/>
              <a:t> </a:t>
            </a:r>
            <a:r>
              <a:rPr lang="ko-KR" altLang="en-US" sz="2000" dirty="0"/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338303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F4D56-65C9-D223-3C05-C4235D10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7FAFC-4BFE-287F-7426-E2121F80C5E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045447" cy="5518344"/>
          </a:xfrm>
        </p:spPr>
        <p:txBody>
          <a:bodyPr/>
          <a:lstStyle/>
          <a:p>
            <a:pPr lvl="1"/>
            <a:r>
              <a:rPr lang="ko-KR" altLang="en-US" dirty="0"/>
              <a:t>기본 설정 값 확인하기 </a:t>
            </a:r>
            <a:endParaRPr lang="en-US" altLang="ko-KR" dirty="0"/>
          </a:p>
          <a:p>
            <a:pPr lvl="2"/>
            <a:r>
              <a:rPr lang="en-US" altLang="ko-KR" dirty="0" err="1"/>
              <a:t>adduser</a:t>
            </a:r>
            <a:r>
              <a:rPr lang="en-US" altLang="ko-KR" dirty="0"/>
              <a:t> </a:t>
            </a:r>
            <a:r>
              <a:rPr lang="ko-KR" altLang="en-US" dirty="0"/>
              <a:t>명령의 기본 설정은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adduser.conf</a:t>
            </a:r>
            <a:r>
              <a:rPr lang="ko-KR" altLang="en-US" dirty="0"/>
              <a:t>에 저장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C79313-DD79-3C14-36EC-6D64D7B16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079008"/>
            <a:ext cx="6264696" cy="54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7126-92FE-6F1A-22D3-632E4FD4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D4FC0-EC5D-C09D-779C-344A423007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계정 정보 수정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9E2714-D615-16AE-6AA6-987322CDD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7704856" cy="49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D3779-813C-A9B8-29A8-DA5D030F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EDECF-B0D8-099A-B0AC-23B59DA51A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UID </a:t>
            </a:r>
            <a:r>
              <a:rPr lang="ko-KR" altLang="en-US" dirty="0"/>
              <a:t>변경하기</a:t>
            </a:r>
            <a:r>
              <a:rPr lang="en-US" altLang="ko-KR" dirty="0"/>
              <a:t>: -u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user3 </a:t>
            </a:r>
            <a:r>
              <a:rPr lang="ko-KR" altLang="en-US" dirty="0"/>
              <a:t>계정의 </a:t>
            </a:r>
            <a:r>
              <a:rPr lang="en-US" altLang="ko-KR" dirty="0"/>
              <a:t>UID</a:t>
            </a:r>
            <a:r>
              <a:rPr lang="ko-KR" altLang="en-US" dirty="0"/>
              <a:t>를 </a:t>
            </a:r>
            <a:r>
              <a:rPr lang="en-US" altLang="ko-KR" dirty="0"/>
              <a:t>2000</a:t>
            </a:r>
            <a:r>
              <a:rPr lang="ko-KR" altLang="en-US" dirty="0"/>
              <a:t>번에서 </a:t>
            </a:r>
            <a:r>
              <a:rPr lang="en-US" altLang="ko-KR" dirty="0"/>
              <a:t>1003</a:t>
            </a:r>
            <a:r>
              <a:rPr lang="ko-KR" altLang="en-US" dirty="0"/>
              <a:t>번으로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사용자 계정의 </a:t>
            </a:r>
            <a:r>
              <a:rPr lang="en-US" altLang="ko-KR" dirty="0"/>
              <a:t>UID</a:t>
            </a:r>
            <a:r>
              <a:rPr lang="ko-KR" altLang="en-US" dirty="0"/>
              <a:t>는 </a:t>
            </a:r>
            <a:r>
              <a:rPr lang="en-US" altLang="ko-KR" dirty="0"/>
              <a:t>-o </a:t>
            </a:r>
            <a:r>
              <a:rPr lang="ko-KR" altLang="en-US" dirty="0"/>
              <a:t>옵션을 사용하면 중복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user3 </a:t>
            </a:r>
            <a:r>
              <a:rPr lang="ko-KR" altLang="en-US" dirty="0"/>
              <a:t>계정의 </a:t>
            </a:r>
            <a:r>
              <a:rPr lang="en-US" altLang="ko-KR" dirty="0"/>
              <a:t>UID</a:t>
            </a:r>
            <a:r>
              <a:rPr lang="ko-KR" altLang="en-US" dirty="0"/>
              <a:t>를 </a:t>
            </a:r>
            <a:r>
              <a:rPr lang="en-US" altLang="ko-KR" dirty="0"/>
              <a:t>user2</a:t>
            </a:r>
            <a:r>
              <a:rPr lang="ko-KR" altLang="en-US" dirty="0"/>
              <a:t>의 </a:t>
            </a:r>
            <a:r>
              <a:rPr lang="en-US" altLang="ko-KR" dirty="0"/>
              <a:t>UID</a:t>
            </a:r>
            <a:r>
              <a:rPr lang="ko-KR" altLang="en-US" dirty="0"/>
              <a:t>인 </a:t>
            </a:r>
            <a:r>
              <a:rPr lang="en-US" altLang="ko-KR" dirty="0"/>
              <a:t>1001</a:t>
            </a:r>
            <a:r>
              <a:rPr lang="ko-KR" altLang="en-US" dirty="0"/>
              <a:t>로 중복 처리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B69C9A0-76CC-7740-FC75-5722EB9F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916832"/>
            <a:ext cx="7704856" cy="14182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A9B4E3-6CB8-50C3-95FB-67484119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4365104"/>
            <a:ext cx="7784447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883C-F169-12DF-F430-D5909E4A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82225-B05A-5AC7-A397-8BA22E74E8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홈 디렉터리 변경하기</a:t>
            </a:r>
            <a:r>
              <a:rPr lang="en-US" altLang="ko-KR" dirty="0"/>
              <a:t>: -d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user3 </a:t>
            </a:r>
            <a:r>
              <a:rPr lang="ko-KR" altLang="en-US" dirty="0"/>
              <a:t>계정의 홈 디렉터리를 </a:t>
            </a:r>
            <a:r>
              <a:rPr lang="en-US" altLang="ko-KR" dirty="0"/>
              <a:t>/home/user3</a:t>
            </a:r>
            <a:r>
              <a:rPr lang="ko-KR" altLang="en-US" dirty="0"/>
              <a:t>에서 </a:t>
            </a:r>
            <a:r>
              <a:rPr lang="en-US" altLang="ko-KR" dirty="0"/>
              <a:t>/home/user31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user3</a:t>
            </a:r>
            <a:r>
              <a:rPr lang="ko-KR" altLang="en-US" dirty="0"/>
              <a:t>의 홈 디렉터리가 </a:t>
            </a:r>
            <a:r>
              <a:rPr lang="en-US" altLang="ko-KR" dirty="0"/>
              <a:t>/home/user31</a:t>
            </a:r>
            <a:r>
              <a:rPr lang="ko-KR" altLang="en-US" dirty="0"/>
              <a:t>로 바뀌어 설정되었지만 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/passwd </a:t>
            </a:r>
            <a:r>
              <a:rPr lang="ko-KR" altLang="en-US" dirty="0"/>
              <a:t>파일의 설정 값만 바꾼 것이며 실제로 </a:t>
            </a:r>
            <a:r>
              <a:rPr lang="en-US" altLang="ko-KR" dirty="0"/>
              <a:t>/home/user31 </a:t>
            </a:r>
            <a:r>
              <a:rPr lang="ko-KR" altLang="en-US" dirty="0"/>
              <a:t>디렉터리가 생성되지는 않음</a:t>
            </a:r>
            <a:endParaRPr lang="en-US" altLang="ko-KR" dirty="0"/>
          </a:p>
          <a:p>
            <a:pPr lvl="2"/>
            <a:r>
              <a:rPr lang="ko-KR" altLang="en-US" dirty="0"/>
              <a:t>별도의 수작업으로 디렉터리를 만들고 파일을 옮겨야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52AF986-2F23-AED5-FE42-7B70CF8FA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7" y="2060848"/>
            <a:ext cx="889370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40874-4DAA-8840-9A59-A37593D0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996B7-627D-3684-2587-71C39304F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로그인 </a:t>
            </a:r>
            <a:r>
              <a:rPr lang="en-US" altLang="ko-KR" dirty="0"/>
              <a:t>ID </a:t>
            </a:r>
            <a:r>
              <a:rPr lang="ko-KR" altLang="en-US" dirty="0"/>
              <a:t>변경하기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로그인 </a:t>
            </a:r>
            <a:r>
              <a:rPr lang="en-US" altLang="ko-KR" dirty="0"/>
              <a:t>ID</a:t>
            </a:r>
            <a:r>
              <a:rPr lang="ko-KR" altLang="en-US" dirty="0"/>
              <a:t>를 바꿀 때는 홈 디렉터리도 같이 바꿔주는 것이 좋음</a:t>
            </a:r>
            <a:endParaRPr lang="en-US" altLang="ko-KR" dirty="0"/>
          </a:p>
          <a:p>
            <a:pPr lvl="2"/>
            <a:r>
              <a:rPr lang="ko-KR" altLang="en-US" dirty="0"/>
              <a:t>기존의 홈 디렉터리에 있던 파일이 자동으로 옮겨지지는 않으므로 별도로 디렉터리를 생성하고 이동해야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user4 </a:t>
            </a:r>
            <a:r>
              <a:rPr lang="ko-KR" altLang="en-US" dirty="0"/>
              <a:t>계정의 로그인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en-US" altLang="ko-KR" dirty="0"/>
              <a:t>user44</a:t>
            </a:r>
            <a:r>
              <a:rPr lang="ko-KR" altLang="en-US" dirty="0"/>
              <a:t>로 바꾸면서 홈 디렉터리도 같이 변경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22E1CE-1219-4501-C17B-4833861C6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7" y="3429000"/>
            <a:ext cx="9201393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9ECB-AC93-8CC4-811C-57FFA34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86187-4638-D77A-1776-2719A56CC4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패스워드 </a:t>
            </a:r>
            <a:r>
              <a:rPr lang="ko-KR" altLang="en-US" dirty="0" err="1"/>
              <a:t>에이징</a:t>
            </a:r>
            <a:r>
              <a:rPr lang="ko-KR" altLang="en-US" dirty="0"/>
              <a:t> 관련 명령</a:t>
            </a:r>
            <a:endParaRPr lang="en-US" altLang="ko-KR" dirty="0"/>
          </a:p>
          <a:p>
            <a:pPr lvl="1"/>
            <a:r>
              <a:rPr lang="ko-KR" altLang="en-US" dirty="0"/>
              <a:t> 패스워드 </a:t>
            </a:r>
            <a:r>
              <a:rPr lang="ko-KR" altLang="en-US" dirty="0" err="1"/>
              <a:t>에이징은</a:t>
            </a:r>
            <a:r>
              <a:rPr lang="ko-KR" altLang="en-US" dirty="0"/>
              <a:t> </a:t>
            </a:r>
            <a:r>
              <a:rPr lang="en-US" altLang="ko-KR" dirty="0" err="1"/>
              <a:t>useradd</a:t>
            </a:r>
            <a:r>
              <a:rPr lang="en-US" altLang="ko-KR" dirty="0"/>
              <a:t>, </a:t>
            </a:r>
            <a:r>
              <a:rPr lang="en-US" altLang="ko-KR" dirty="0" err="1"/>
              <a:t>usermod</a:t>
            </a:r>
            <a:r>
              <a:rPr lang="en-US" altLang="ko-KR" dirty="0"/>
              <a:t>, passwd, </a:t>
            </a:r>
            <a:r>
              <a:rPr lang="en-US" altLang="ko-KR" dirty="0" err="1"/>
              <a:t>chage</a:t>
            </a:r>
            <a:r>
              <a:rPr lang="en-US" altLang="ko-KR" dirty="0"/>
              <a:t> </a:t>
            </a:r>
            <a:r>
              <a:rPr lang="ko-KR" altLang="en-US" dirty="0"/>
              <a:t>명령으로 설정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20438A34-4B46-61AF-A9B0-C7FEAF21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6"/>
          <a:stretch/>
        </p:blipFill>
        <p:spPr>
          <a:xfrm>
            <a:off x="1199456" y="2204864"/>
            <a:ext cx="8280920" cy="40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BA95-8392-0168-A4E8-00F5B3F1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3647E-96D1-F946-DDDB-32BCBDDDC6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기존 명령으로 패스워드 </a:t>
            </a:r>
            <a:r>
              <a:rPr lang="ko-KR" altLang="en-US" dirty="0" err="1"/>
              <a:t>에이징</a:t>
            </a:r>
            <a:r>
              <a:rPr lang="ko-KR" altLang="en-US" dirty="0"/>
              <a:t> 변경하기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15C278-88DD-D664-EE91-6E713123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7469559" cy="1080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E52350-E9A4-C5A7-7650-E7A73D578102}"/>
              </a:ext>
            </a:extLst>
          </p:cNvPr>
          <p:cNvSpPr txBox="1"/>
          <p:nvPr/>
        </p:nvSpPr>
        <p:spPr>
          <a:xfrm>
            <a:off x="8717415" y="1795124"/>
            <a:ext cx="3023051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user3</a:t>
            </a:r>
            <a:r>
              <a:rPr lang="ko-KR" altLang="en-US" sz="2000" dirty="0"/>
              <a:t>의 현재 설정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128B99-DCF9-ABBB-FB75-CD89D434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33" y="3059896"/>
            <a:ext cx="7539496" cy="2178367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75417F2-A1FC-52FD-42C4-1C224944582F}"/>
              </a:ext>
            </a:extLst>
          </p:cNvPr>
          <p:cNvSpPr/>
          <p:nvPr/>
        </p:nvSpPr>
        <p:spPr>
          <a:xfrm>
            <a:off x="4151784" y="2708920"/>
            <a:ext cx="1008112" cy="341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0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A4C0-E961-2838-9832-895059EE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B2456-95CD-7830-F6C8-23E53203AB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패스워드 </a:t>
            </a:r>
            <a:r>
              <a:rPr lang="ko-KR" altLang="en-US" dirty="0" err="1"/>
              <a:t>에이징</a:t>
            </a:r>
            <a:r>
              <a:rPr lang="ko-KR" altLang="en-US" dirty="0"/>
              <a:t> 변경 및 설정 내용 확인하기</a:t>
            </a:r>
            <a:r>
              <a:rPr lang="en-US" altLang="ko-KR" dirty="0"/>
              <a:t>: </a:t>
            </a:r>
            <a:r>
              <a:rPr lang="en-US" altLang="ko-KR" dirty="0" err="1"/>
              <a:t>chage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chage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user44 </a:t>
            </a:r>
            <a:r>
              <a:rPr lang="ko-KR" altLang="en-US" dirty="0"/>
              <a:t>계정의 패스워드 </a:t>
            </a:r>
            <a:r>
              <a:rPr lang="ko-KR" altLang="en-US" dirty="0" err="1"/>
              <a:t>에이징을</a:t>
            </a:r>
            <a:r>
              <a:rPr lang="ko-KR" altLang="en-US" dirty="0"/>
              <a:t> 확인</a:t>
            </a:r>
            <a:r>
              <a:rPr lang="en-US" altLang="ko-KR" dirty="0"/>
              <a:t>: -l 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F9EDC-6EAA-A74E-10D7-94D1A995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28800"/>
            <a:ext cx="10127149" cy="136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D9A57F-022D-12BF-A341-3C6F6933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861049"/>
            <a:ext cx="6408712" cy="28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7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44ABD-0BCE-9660-D163-B20B89A8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5BA38-8C1E-9E89-4C22-C821199A85C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계정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F0F11-D32B-2EFB-BF73-C44F3C5A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72816"/>
            <a:ext cx="1077608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2494008"/>
          </a:xfrm>
        </p:spPr>
        <p:txBody>
          <a:bodyPr/>
          <a:lstStyle/>
          <a:p>
            <a:r>
              <a:rPr lang="en-US" altLang="ko-KR" dirty="0"/>
              <a:t>8. CD-ROM</a:t>
            </a:r>
            <a:r>
              <a:rPr lang="ko-KR" altLang="en-US" dirty="0"/>
              <a:t>을 </a:t>
            </a:r>
            <a:r>
              <a:rPr lang="en-US" altLang="ko-KR" dirty="0"/>
              <a:t>/cdrom </a:t>
            </a:r>
            <a:r>
              <a:rPr lang="ko-KR" altLang="en-US" dirty="0"/>
              <a:t>디렉터리에 마운트하는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    </a:t>
            </a:r>
            <a:r>
              <a:rPr lang="en-US" altLang="ko-KR" dirty="0">
                <a:solidFill>
                  <a:srgbClr val="FF0000"/>
                </a:solidFill>
              </a:rPr>
              <a:t>mount -t iso9660 /dev/cdrom /</a:t>
            </a:r>
            <a:r>
              <a:rPr lang="en-US" altLang="ko-KR" dirty="0" err="1">
                <a:solidFill>
                  <a:srgbClr val="FF0000"/>
                </a:solidFill>
              </a:rPr>
              <a:t>mnt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/>
              <a:t>9. LVM</a:t>
            </a:r>
            <a:r>
              <a:rPr lang="ko-KR" altLang="en-US" dirty="0"/>
              <a:t>과 같은 기능이 필요한 이유를 설명하시오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ko-KR" altLang="en-US" dirty="0">
                <a:solidFill>
                  <a:srgbClr val="FF0000"/>
                </a:solidFill>
              </a:rPr>
              <a:t>한 파티션의 용량이 부족할 때 다른 파티션으로 연장하여 사용할 때 필요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4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1422B-AA4D-B0F9-5F8D-52CADA8B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EB892-94F9-787A-EB7C-2B37FADC23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사용자 계정만 삭제하기</a:t>
            </a:r>
            <a:endParaRPr lang="en-US" altLang="ko-KR" dirty="0"/>
          </a:p>
          <a:p>
            <a:pPr lvl="2"/>
            <a:r>
              <a:rPr lang="en-US" altLang="ko-KR" dirty="0" err="1"/>
              <a:t>userdel</a:t>
            </a:r>
            <a:r>
              <a:rPr lang="en-US" altLang="ko-KR" dirty="0"/>
              <a:t> </a:t>
            </a:r>
            <a:r>
              <a:rPr lang="ko-KR" altLang="en-US" dirty="0"/>
              <a:t>명령에서 </a:t>
            </a:r>
            <a:r>
              <a:rPr lang="en-US" altLang="ko-KR" dirty="0"/>
              <a:t>-r </a:t>
            </a:r>
            <a:r>
              <a:rPr lang="ko-KR" altLang="en-US" dirty="0"/>
              <a:t>옵션을 지정하지 않으면 사용자 계정만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62019-F65B-10DF-3ECD-B3E34D6D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420888"/>
            <a:ext cx="8854105" cy="2088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1ED4C-9557-A10A-7D63-419D9CB8263A}"/>
              </a:ext>
            </a:extLst>
          </p:cNvPr>
          <p:cNvSpPr txBox="1"/>
          <p:nvPr/>
        </p:nvSpPr>
        <p:spPr>
          <a:xfrm>
            <a:off x="8041501" y="4054204"/>
            <a:ext cx="2735019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user5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홈디렉터리가</a:t>
            </a:r>
            <a:endParaRPr lang="en-US" altLang="ko-KR" sz="2000" dirty="0"/>
          </a:p>
          <a:p>
            <a:r>
              <a:rPr lang="ko-KR" altLang="en-US" sz="2000" dirty="0"/>
              <a:t>남아있다</a:t>
            </a:r>
          </a:p>
        </p:txBody>
      </p:sp>
    </p:spTree>
    <p:extLst>
      <p:ext uri="{BB962C8B-B14F-4D97-AF65-F5344CB8AC3E}">
        <p14:creationId xmlns:p14="http://schemas.microsoft.com/office/powerpoint/2010/main" val="308321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FCB1E-F57F-1864-5BF1-CC57AA7A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사용자 계정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53269-4196-0FEF-4DD4-240A9539BD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사용자 계정과 홈 디렉터리 삭제하기</a:t>
            </a:r>
            <a:r>
              <a:rPr lang="en-US" altLang="ko-KR" dirty="0"/>
              <a:t>: -r </a:t>
            </a:r>
            <a:r>
              <a:rPr lang="ko-KR" altLang="en-US" dirty="0"/>
              <a:t>옵션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곳에 위치한 사용자 계정 소유의 파일을 찾아 삭제하기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BE37F-27E6-16E7-7184-E2A0F37C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9650617" cy="20882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C19F11-A407-FCD5-C93E-E93F1B9CE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365104"/>
            <a:ext cx="7308820" cy="720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223636-F3E4-CF44-02B0-F6F09643A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5476073"/>
            <a:ext cx="958505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DD987-4E7A-52A7-5281-764EFFC2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계정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E9230-67B5-D5C1-4C31-DEE3FC1C34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useradd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test01, test02 </a:t>
            </a:r>
            <a:r>
              <a:rPr lang="ko-KR" altLang="en-US" dirty="0"/>
              <a:t>사용자 계정을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- </a:t>
            </a:r>
            <a:r>
              <a:rPr lang="en-US" altLang="ko-KR" dirty="0" err="1"/>
              <a:t>adduser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test03 </a:t>
            </a:r>
            <a:r>
              <a:rPr lang="ko-KR" altLang="en-US" dirty="0"/>
              <a:t>사용자 계정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생성한 사용자 계정을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test01 </a:t>
            </a:r>
            <a:r>
              <a:rPr lang="ko-KR" altLang="en-US" dirty="0"/>
              <a:t>사용자에 다음과 같은 패스워드 </a:t>
            </a:r>
            <a:r>
              <a:rPr lang="ko-KR" altLang="en-US" dirty="0" err="1"/>
              <a:t>에이징을</a:t>
            </a:r>
            <a:r>
              <a:rPr lang="ko-KR" altLang="en-US" dirty="0"/>
              <a:t> 설정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test03 </a:t>
            </a:r>
            <a:r>
              <a:rPr lang="ko-KR" altLang="en-US" dirty="0"/>
              <a:t>계정의 </a:t>
            </a:r>
            <a:r>
              <a:rPr lang="en-US" altLang="ko-KR" dirty="0"/>
              <a:t>UID</a:t>
            </a:r>
            <a:r>
              <a:rPr lang="ko-KR" altLang="en-US" dirty="0"/>
              <a:t>를 </a:t>
            </a:r>
            <a:r>
              <a:rPr lang="en-US" altLang="ko-KR" dirty="0"/>
              <a:t>2010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계정의 이름을 </a:t>
            </a:r>
            <a:r>
              <a:rPr lang="en-US" altLang="ko-KR" dirty="0"/>
              <a:t>test33</a:t>
            </a:r>
            <a:r>
              <a:rPr lang="ko-KR" altLang="en-US" dirty="0"/>
              <a:t>으로 수정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test02 </a:t>
            </a:r>
            <a:r>
              <a:rPr lang="ko-KR" altLang="en-US" dirty="0"/>
              <a:t>사용자 계정을 홈 디렉터리까지 삭제</a:t>
            </a:r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349B599-E314-A750-FC1D-05E182A98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7488832" cy="13688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640114-04B9-368F-A2EA-2AA077E2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9121"/>
            <a:ext cx="5919842" cy="828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DCF5F8-3AFA-1030-DA67-37E6977DB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4342255"/>
            <a:ext cx="6839282" cy="8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그룹 관리 명령</a:t>
            </a:r>
          </a:p>
        </p:txBody>
      </p:sp>
    </p:spTree>
    <p:extLst>
      <p:ext uri="{BB962C8B-B14F-4D97-AF65-F5344CB8AC3E}">
        <p14:creationId xmlns:p14="http://schemas.microsoft.com/office/powerpoint/2010/main" val="7517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8FB2-AE38-4ED1-ECCF-0080DDA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314F1-3F5E-4483-C9B5-5F7D6004266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groupadd</a:t>
            </a:r>
            <a:r>
              <a:rPr lang="en-US" altLang="ko-KR" dirty="0"/>
              <a:t> </a:t>
            </a:r>
            <a:r>
              <a:rPr lang="ko-KR" altLang="en-US" dirty="0"/>
              <a:t>명령으로 그룹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FB4CC7-74E9-9F2A-4629-182E1AE1B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7" y="1700808"/>
            <a:ext cx="1108188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ED778-16B8-B8CF-DEDF-12D37A0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31C77-2F4A-FCC9-D3D3-C2CCE1DB38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사용하기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C90895-7BB6-471E-2E7E-28405A27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8784976" cy="50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C90-2585-8E63-5511-6322275D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131E-EDDB-2ED9-A52C-975FD18C1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 없이 그룹 생성하기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GID</a:t>
            </a:r>
            <a:r>
              <a:rPr lang="ko-KR" altLang="en-US" dirty="0"/>
              <a:t>를 지정하여 그룹 생성하기</a:t>
            </a:r>
            <a:r>
              <a:rPr lang="en-US" altLang="ko-KR" dirty="0"/>
              <a:t>: -g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GID</a:t>
            </a:r>
            <a:r>
              <a:rPr lang="ko-KR" altLang="en-US" dirty="0"/>
              <a:t>를 중복하여 지정하기 </a:t>
            </a:r>
            <a:r>
              <a:rPr lang="en-US" altLang="ko-KR" dirty="0"/>
              <a:t>: -o </a:t>
            </a:r>
            <a:r>
              <a:rPr lang="ko-KR" altLang="en-US" dirty="0"/>
              <a:t>옵션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0D445A3-8428-88FA-F133-96C3F84C6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3" y="1089958"/>
            <a:ext cx="4844551" cy="11869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A2437B-6CD6-1D07-15A2-E1BA6AA314D7}"/>
              </a:ext>
            </a:extLst>
          </p:cNvPr>
          <p:cNvSpPr txBox="1"/>
          <p:nvPr/>
        </p:nvSpPr>
        <p:spPr>
          <a:xfrm>
            <a:off x="8996334" y="1412776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GID</a:t>
            </a:r>
            <a:r>
              <a:rPr lang="ko-KR" altLang="en-US" sz="2000" dirty="0"/>
              <a:t>를 가장 마지막 번호의 다음 번호로 자동 설정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CA7E9AA-22FD-7F15-ABD1-1B39D540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519221"/>
            <a:ext cx="5159924" cy="1384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70946E5-2C31-1797-F60C-39119E32E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4262294"/>
            <a:ext cx="5359918" cy="16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C37F-D18D-FD97-45BB-D5AFCFC9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5EFFF-167F-97E8-0CDD-547E06C0B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addgroup</a:t>
            </a:r>
            <a:r>
              <a:rPr lang="en-US" altLang="ko-KR" dirty="0"/>
              <a:t> </a:t>
            </a:r>
            <a:r>
              <a:rPr lang="ko-KR" altLang="en-US" dirty="0"/>
              <a:t>명령으로 그룹 생성하기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6AB46E-7285-29B6-89DC-C3D76A6C1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1040037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3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44136-A738-F568-07A5-D1090BE9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720EE-E926-16A8-ED48-B413C7B547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옵션 없이 그룹 생성하기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GID</a:t>
            </a:r>
            <a:r>
              <a:rPr lang="ko-KR" altLang="en-US" dirty="0"/>
              <a:t>를 지정하여 그룹 생성하기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: --gid </a:t>
            </a:r>
            <a:r>
              <a:rPr lang="ko-KR" altLang="en-US" dirty="0"/>
              <a:t>옵션 사용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96B138-9100-2F05-D654-135BE5196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079008"/>
            <a:ext cx="4248472" cy="26406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890752-FD0D-6D8B-77F0-011A8993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44" y="3868635"/>
            <a:ext cx="5472608" cy="29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60C28-9668-40FA-C9D0-90C91224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B4A2C-B908-8274-92F1-052B8BEF81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그룹 정보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652A72-80CC-6AAF-C9FA-9CB907CC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03" y="1742550"/>
            <a:ext cx="10990945" cy="40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8121" y="2060848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사용자 관리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9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C6DA-A1EA-CE9B-2228-AF78526F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8D2BD-B3E2-671A-06AD-07872E7130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GID </a:t>
            </a:r>
            <a:r>
              <a:rPr lang="ko-KR" altLang="en-US" dirty="0"/>
              <a:t>바꾸기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그룹명</a:t>
            </a:r>
            <a:r>
              <a:rPr lang="ko-KR" altLang="en-US" dirty="0"/>
              <a:t> 바꾸기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: -n </a:t>
            </a:r>
            <a:r>
              <a:rPr lang="ko-KR" altLang="en-US" dirty="0"/>
              <a:t>옵션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FD5FC1-8BCC-525A-7CC0-2BFDC64B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096068"/>
            <a:ext cx="6859465" cy="14688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2AD4F1-9F12-CF47-ACEF-6C51BD1C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38" y="2814694"/>
            <a:ext cx="6859465" cy="31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CCCE56-18C0-1BB3-B670-D4D533D9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644BDD-72F9-8D1A-CB4F-E207C0B833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그룹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903AF-53F1-BF5C-5317-E1D4A62F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10641186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3ADF0-C435-3E50-E16C-FF6BAC56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3825604"/>
            <a:ext cx="5904656" cy="2930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F4FA47-2CF6-A473-873F-46F75352AA9C}"/>
              </a:ext>
            </a:extLst>
          </p:cNvPr>
          <p:cNvSpPr txBox="1"/>
          <p:nvPr/>
        </p:nvSpPr>
        <p:spPr>
          <a:xfrm>
            <a:off x="6888088" y="4855464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gtest05 </a:t>
            </a:r>
            <a:r>
              <a:rPr lang="ko-KR" altLang="en-US" sz="2000" dirty="0"/>
              <a:t>그룹 삭제</a:t>
            </a:r>
          </a:p>
        </p:txBody>
      </p:sp>
    </p:spTree>
    <p:extLst>
      <p:ext uri="{BB962C8B-B14F-4D97-AF65-F5344CB8AC3E}">
        <p14:creationId xmlns:p14="http://schemas.microsoft.com/office/powerpoint/2010/main" val="40065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D5220-98D0-4057-0D62-3ED5FFBC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F8796-1C89-A37B-28BF-BB149D4779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그룹 암호 설정하고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C6B993-1425-CEFC-A863-6F581E6F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722309"/>
            <a:ext cx="10864308" cy="40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2C4E5-88C0-D054-572C-B5389EDC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E7825-7A80-EA9D-EAA5-498B2E4EA6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그룹에 멤버 추가하기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C2419B-4E62-A5C4-6D33-4B0F63D2B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" y="1772816"/>
            <a:ext cx="7900304" cy="302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90874-5A61-340A-6895-2FB41CEB1798}"/>
              </a:ext>
            </a:extLst>
          </p:cNvPr>
          <p:cNvSpPr txBox="1"/>
          <p:nvPr/>
        </p:nvSpPr>
        <p:spPr>
          <a:xfrm>
            <a:off x="8328248" y="2924944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gtest11 </a:t>
            </a:r>
            <a:r>
              <a:rPr lang="ko-KR" altLang="en-US" sz="2000" dirty="0"/>
              <a:t>그룹에 멤버 추가</a:t>
            </a:r>
          </a:p>
        </p:txBody>
      </p:sp>
    </p:spTree>
    <p:extLst>
      <p:ext uri="{BB962C8B-B14F-4D97-AF65-F5344CB8AC3E}">
        <p14:creationId xmlns:p14="http://schemas.microsoft.com/office/powerpoint/2010/main" val="221303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C3C76-042C-EC7E-6DBD-FC204284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DD58DD-784E-E7ED-6F32-013E6B6174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그룹의 멤버 삭제하기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5797F-8B4E-CF11-EA94-03F1D101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9" y="1844824"/>
            <a:ext cx="8560949" cy="2160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40AAB-5D19-7F37-C9A7-371255F63707}"/>
              </a:ext>
            </a:extLst>
          </p:cNvPr>
          <p:cNvSpPr txBox="1"/>
          <p:nvPr/>
        </p:nvSpPr>
        <p:spPr>
          <a:xfrm>
            <a:off x="8328248" y="2924944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gtest11 </a:t>
            </a:r>
            <a:r>
              <a:rPr lang="ko-KR" altLang="en-US" sz="2000" dirty="0"/>
              <a:t>그룹의 멤버 중</a:t>
            </a:r>
            <a:endParaRPr lang="en-US" altLang="ko-KR" sz="2000" dirty="0"/>
          </a:p>
          <a:p>
            <a:r>
              <a:rPr lang="en-US" altLang="ko-KR" sz="2000" dirty="0"/>
              <a:t>test33 </a:t>
            </a:r>
            <a:r>
              <a:rPr lang="ko-KR" altLang="en-US" sz="2000" dirty="0"/>
              <a:t>계정 삭제</a:t>
            </a:r>
          </a:p>
        </p:txBody>
      </p:sp>
    </p:spTree>
    <p:extLst>
      <p:ext uri="{BB962C8B-B14F-4D97-AF65-F5344CB8AC3E}">
        <p14:creationId xmlns:p14="http://schemas.microsoft.com/office/powerpoint/2010/main" val="38675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26660-D212-D7E3-2707-0A39E58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56DC9-4EE5-A417-854D-803232325A5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그룹 암호 설정하고 제거하기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2EB12-9C6C-CC3A-42AB-CF4838629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1053662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5FFBC-E948-CB9F-906C-7491CE00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6AADC-C845-BA95-22D3-CC4F6D5267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소속 그룹 변경하기</a:t>
            </a:r>
            <a:r>
              <a:rPr lang="en-US" altLang="ko-KR" dirty="0"/>
              <a:t>: </a:t>
            </a:r>
            <a:r>
              <a:rPr lang="en-US" altLang="ko-KR" dirty="0" err="1"/>
              <a:t>newgrp</a:t>
            </a:r>
            <a:endParaRPr lang="en-US" altLang="ko-KR" dirty="0"/>
          </a:p>
          <a:p>
            <a:pPr lvl="1"/>
            <a:r>
              <a:rPr lang="ko-KR" altLang="en-US" dirty="0"/>
              <a:t>사용자가 작업을 할 때 현재 소속 그룹을 기본 그룹이 아닌 다른 그룹으로 변경해야 할 때 사용하는 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7F7B6-0D6B-1E05-C4B7-556C9D9A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555947"/>
            <a:ext cx="9649682" cy="18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2CCC6-0D10-ABE3-078A-12361D8E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E5C75-FDAB-E3B9-C9EA-A39124083C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소속 그룹 변경 예</a:t>
            </a:r>
            <a:r>
              <a:rPr lang="en-US" altLang="ko-KR" dirty="0"/>
              <a:t>: user1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EC7505-9779-D351-0FA0-694AD677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00808"/>
            <a:ext cx="10511728" cy="129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3EEB7-C8CF-40EA-3939-90694087D7E7}"/>
              </a:ext>
            </a:extLst>
          </p:cNvPr>
          <p:cNvSpPr txBox="1"/>
          <p:nvPr/>
        </p:nvSpPr>
        <p:spPr>
          <a:xfrm>
            <a:off x="8424013" y="1327072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현재 소속 그룹 확인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8D25F6-A6D4-4949-4F3D-C8FF29E0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57712"/>
            <a:ext cx="10676802" cy="1711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A37D40-41E8-EEB6-4756-A6F8A9B88823}"/>
              </a:ext>
            </a:extLst>
          </p:cNvPr>
          <p:cNvSpPr txBox="1"/>
          <p:nvPr/>
        </p:nvSpPr>
        <p:spPr>
          <a:xfrm>
            <a:off x="8376604" y="3162823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lang="en-US" altLang="ko-KR" sz="2000" dirty="0" err="1"/>
              <a:t>adm</a:t>
            </a:r>
            <a:r>
              <a:rPr lang="en-US" altLang="ko-KR" sz="2000" dirty="0"/>
              <a:t> </a:t>
            </a:r>
            <a:r>
              <a:rPr lang="ko-KR" altLang="en-US" sz="2000" dirty="0"/>
              <a:t>그룹으로 변경</a:t>
            </a:r>
            <a:endParaRPr lang="en-US" altLang="ko-KR" sz="2000" dirty="0"/>
          </a:p>
          <a:p>
            <a:r>
              <a:rPr lang="en-US" altLang="ko-KR" sz="2000" dirty="0"/>
              <a:t>(2</a:t>
            </a:r>
            <a:r>
              <a:rPr lang="ko-KR" altLang="en-US" sz="2000" dirty="0"/>
              <a:t>차 그룹이어서 그냥 변경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3EFC0E-4A2F-1572-A3A6-A6EFEC48C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4975947"/>
            <a:ext cx="11088709" cy="12613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0C6C04-F9D1-F636-BAE1-BC531670F01C}"/>
              </a:ext>
            </a:extLst>
          </p:cNvPr>
          <p:cNvSpPr txBox="1"/>
          <p:nvPr/>
        </p:nvSpPr>
        <p:spPr>
          <a:xfrm>
            <a:off x="6119357" y="5669860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소속 그룹이 아닌 그룹으로 </a:t>
            </a:r>
            <a:r>
              <a:rPr lang="ko-KR" altLang="en-US" sz="2000" dirty="0" err="1"/>
              <a:t>변경시</a:t>
            </a:r>
            <a:r>
              <a:rPr lang="ko-KR" altLang="en-US" sz="2000" dirty="0"/>
              <a:t> 암호 필요</a:t>
            </a:r>
          </a:p>
        </p:txBody>
      </p:sp>
    </p:spTree>
    <p:extLst>
      <p:ext uri="{BB962C8B-B14F-4D97-AF65-F5344CB8AC3E}">
        <p14:creationId xmlns:p14="http://schemas.microsoft.com/office/powerpoint/2010/main" val="32890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8D6D7-A89F-7473-5292-0B080552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그룹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AB879-6CF1-ECAA-7294-BD93EB7158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그룹 암호 삭제하기</a:t>
            </a:r>
            <a:r>
              <a:rPr lang="en-US" altLang="ko-KR" dirty="0"/>
              <a:t>: -r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83060-1A02-AA65-F0FA-BFD8CEDE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9325384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3058F-D1CD-301E-CA8D-9B094132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 생성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삭제하고 암호 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CFE-31EB-7E23-3B51-BC1EA12B0A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grp01, grp02 </a:t>
            </a:r>
            <a:r>
              <a:rPr lang="ko-KR" altLang="en-US" dirty="0"/>
              <a:t>그룹을 생성하고 확인</a:t>
            </a:r>
            <a:r>
              <a:rPr lang="en-US" altLang="ko-KR" dirty="0"/>
              <a:t>: </a:t>
            </a:r>
            <a:r>
              <a:rPr lang="en-US" altLang="ko-KR" dirty="0" err="1"/>
              <a:t>groupadd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grp02</a:t>
            </a:r>
            <a:r>
              <a:rPr lang="ko-KR" altLang="en-US" dirty="0"/>
              <a:t>의 </a:t>
            </a:r>
            <a:r>
              <a:rPr lang="en-US" altLang="ko-KR" dirty="0"/>
              <a:t>GID</a:t>
            </a:r>
            <a:r>
              <a:rPr lang="ko-KR" altLang="en-US" dirty="0"/>
              <a:t>를 </a:t>
            </a:r>
            <a:r>
              <a:rPr lang="en-US" altLang="ko-KR" dirty="0"/>
              <a:t>3100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en-US" altLang="ko-KR" dirty="0" err="1"/>
              <a:t>groupmod</a:t>
            </a:r>
            <a:r>
              <a:rPr lang="en-US" altLang="ko-KR" dirty="0"/>
              <a:t> -g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grp02</a:t>
            </a:r>
            <a:r>
              <a:rPr lang="ko-KR" altLang="en-US" dirty="0"/>
              <a:t>를 </a:t>
            </a:r>
            <a:r>
              <a:rPr lang="en-US" altLang="ko-KR" dirty="0"/>
              <a:t>grp22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r>
              <a:rPr lang="en-US" altLang="ko-KR" dirty="0"/>
              <a:t>: </a:t>
            </a:r>
            <a:r>
              <a:rPr lang="en-US" altLang="ko-KR" dirty="0" err="1"/>
              <a:t>groupmod</a:t>
            </a:r>
            <a:r>
              <a:rPr lang="en-US" altLang="ko-KR" dirty="0"/>
              <a:t> -n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grp01 </a:t>
            </a:r>
            <a:r>
              <a:rPr lang="ko-KR" altLang="en-US" dirty="0"/>
              <a:t>그룹에 </a:t>
            </a:r>
            <a:r>
              <a:rPr lang="en-US" altLang="ko-KR" dirty="0"/>
              <a:t>user1 </a:t>
            </a:r>
            <a:r>
              <a:rPr lang="ko-KR" altLang="en-US" dirty="0"/>
              <a:t>사용자를</a:t>
            </a:r>
            <a:r>
              <a:rPr lang="en-US" altLang="ko-KR" dirty="0"/>
              <a:t>, grp22 </a:t>
            </a:r>
            <a:r>
              <a:rPr lang="ko-KR" altLang="en-US" dirty="0"/>
              <a:t>그룹에 </a:t>
            </a:r>
            <a:r>
              <a:rPr lang="en-US" altLang="ko-KR" dirty="0"/>
              <a:t>user2 </a:t>
            </a:r>
            <a:r>
              <a:rPr lang="ko-KR" altLang="en-US" dirty="0"/>
              <a:t>사용자를 추가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</a:t>
            </a:r>
            <a:r>
              <a:rPr lang="en-US" altLang="ko-KR" dirty="0" err="1"/>
              <a:t>gpasswd</a:t>
            </a:r>
            <a:r>
              <a:rPr lang="en-US" altLang="ko-KR" dirty="0"/>
              <a:t> -a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grp22 </a:t>
            </a:r>
            <a:r>
              <a:rPr lang="ko-KR" altLang="en-US" dirty="0"/>
              <a:t>그룹에 암호를 설정</a:t>
            </a:r>
            <a:r>
              <a:rPr lang="en-US" altLang="ko-KR" dirty="0"/>
              <a:t>: </a:t>
            </a:r>
            <a:r>
              <a:rPr lang="en-US" altLang="ko-KR" dirty="0" err="1"/>
              <a:t>gpasswd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user1</a:t>
            </a:r>
            <a:r>
              <a:rPr lang="ko-KR" altLang="en-US" dirty="0"/>
              <a:t>의 소속 그룹을 </a:t>
            </a:r>
            <a:r>
              <a:rPr lang="en-US" altLang="ko-KR" dirty="0"/>
              <a:t>grp22</a:t>
            </a:r>
            <a:r>
              <a:rPr lang="ko-KR" altLang="en-US" dirty="0"/>
              <a:t>로 변경</a:t>
            </a:r>
            <a:r>
              <a:rPr lang="en-US" altLang="ko-KR" dirty="0"/>
              <a:t>: </a:t>
            </a:r>
            <a:r>
              <a:rPr lang="en-US" altLang="ko-KR" dirty="0" err="1"/>
              <a:t>newgrp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grp01, grp22 </a:t>
            </a:r>
            <a:r>
              <a:rPr lang="ko-KR" altLang="en-US" dirty="0"/>
              <a:t>그룹을 삭제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50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사용자 계정 관련 파일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사용자 계정 관리 명령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그룹 관리 명령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사용자 정보 관리 명령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9420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58061"/>
            <a:ext cx="12192000" cy="1341877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사용자 정보 관리 명령</a:t>
            </a:r>
          </a:p>
        </p:txBody>
      </p:sp>
    </p:spTree>
    <p:extLst>
      <p:ext uri="{BB962C8B-B14F-4D97-AF65-F5344CB8AC3E}">
        <p14:creationId xmlns:p14="http://schemas.microsoft.com/office/powerpoint/2010/main" val="39402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6AA5-177D-0315-A3D7-6B685B2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CC065-E018-3F48-89B8-A6CAA66912E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557615" cy="2349992"/>
          </a:xfrm>
        </p:spPr>
        <p:txBody>
          <a:bodyPr/>
          <a:lstStyle/>
          <a:p>
            <a:r>
              <a:rPr lang="en-US" altLang="ko-KR" dirty="0"/>
              <a:t>UID</a:t>
            </a:r>
            <a:r>
              <a:rPr lang="ko-KR" altLang="en-US" dirty="0"/>
              <a:t>와 </a:t>
            </a:r>
            <a:r>
              <a:rPr lang="en-US" altLang="ko-KR" dirty="0"/>
              <a:t>EUID</a:t>
            </a:r>
          </a:p>
          <a:p>
            <a:pPr lvl="1"/>
            <a:r>
              <a:rPr lang="en-US" altLang="ko-KR" dirty="0"/>
              <a:t>UID:</a:t>
            </a:r>
            <a:r>
              <a:rPr lang="ko-KR" altLang="en-US" dirty="0"/>
              <a:t> 실제 </a:t>
            </a:r>
            <a:r>
              <a:rPr lang="en-US" altLang="ko-KR" dirty="0"/>
              <a:t>UID</a:t>
            </a:r>
            <a:r>
              <a:rPr lang="ko-KR" altLang="en-US" dirty="0"/>
              <a:t>로 </a:t>
            </a:r>
            <a:r>
              <a:rPr lang="en-US" altLang="ko-KR" dirty="0"/>
              <a:t>RUID, </a:t>
            </a:r>
            <a:r>
              <a:rPr lang="ko-KR" altLang="en-US" dirty="0"/>
              <a:t>사용자가 로그인할 때 사용한 계정의 </a:t>
            </a:r>
            <a:r>
              <a:rPr lang="en-US" altLang="ko-KR" dirty="0"/>
              <a:t>UID</a:t>
            </a:r>
          </a:p>
          <a:p>
            <a:pPr lvl="1"/>
            <a:r>
              <a:rPr lang="en-US" altLang="ko-KR" dirty="0"/>
              <a:t>EUID</a:t>
            </a:r>
            <a:r>
              <a:rPr lang="ko-KR" altLang="en-US" dirty="0"/>
              <a:t>는 유효 사용자 </a:t>
            </a:r>
            <a:r>
              <a:rPr lang="en-US" altLang="ko-KR" dirty="0"/>
              <a:t>ID, </a:t>
            </a:r>
            <a:r>
              <a:rPr lang="ko-KR" altLang="en-US" dirty="0"/>
              <a:t>현재 명령을 </a:t>
            </a:r>
          </a:p>
          <a:p>
            <a:pPr lvl="1"/>
            <a:r>
              <a:rPr lang="ko-KR" altLang="en-US" dirty="0"/>
              <a:t>수행하는 주체의 </a:t>
            </a:r>
            <a:r>
              <a:rPr lang="en-US" altLang="ko-KR" dirty="0"/>
              <a:t>UID</a:t>
            </a:r>
            <a:r>
              <a:rPr lang="ko-KR" altLang="en-US" dirty="0"/>
              <a:t>를 의미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D987F5-A210-D668-3281-1EE15128C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9" r="-193" b="17385"/>
          <a:stretch/>
        </p:blipFill>
        <p:spPr>
          <a:xfrm>
            <a:off x="5879976" y="1696190"/>
            <a:ext cx="5634987" cy="34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4603-C057-E934-AFC1-BD691C51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6D02-E7D5-0CA5-14BE-5F1714CCB6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886207" cy="5518344"/>
          </a:xfrm>
        </p:spPr>
        <p:txBody>
          <a:bodyPr/>
          <a:lstStyle/>
          <a:p>
            <a:r>
              <a:rPr lang="ko-KR" altLang="en-US" dirty="0"/>
              <a:t>사용자 로그인 정보 확인하기</a:t>
            </a:r>
            <a:r>
              <a:rPr lang="en-US" altLang="ko-KR" dirty="0"/>
              <a:t>: who </a:t>
            </a:r>
            <a:r>
              <a:rPr lang="ko-KR" altLang="en-US" dirty="0"/>
              <a:t>명령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5564C4-9800-5157-8800-BE6C90446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9" y="1700808"/>
            <a:ext cx="9771139" cy="40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0" name="내용 개체 틀 29">
            <a:extLst>
              <a:ext uri="{FF2B5EF4-FFF2-40B4-BE49-F238E27FC236}">
                <a16:creationId xmlns:a16="http://schemas.microsoft.com/office/drawing/2014/main" id="{BA66DCC4-8C0F-11BC-6123-2A1CE6380F6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189463" cy="5518344"/>
          </a:xfrm>
        </p:spPr>
        <p:txBody>
          <a:bodyPr/>
          <a:lstStyle/>
          <a:p>
            <a:pPr lvl="1"/>
            <a:r>
              <a:rPr lang="ko-KR" altLang="en-US" dirty="0"/>
              <a:t>옵션 없이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who -H :</a:t>
            </a:r>
            <a:r>
              <a:rPr lang="ko-KR" altLang="en-US" dirty="0"/>
              <a:t> 각 항목의 제목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who -q :</a:t>
            </a:r>
            <a:r>
              <a:rPr lang="ko-KR" altLang="en-US" dirty="0"/>
              <a:t> 로그인한 사용자 수와 계정 이름을 출력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F7080B5-FA83-73F8-0614-B527279D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1079008"/>
            <a:ext cx="6336704" cy="11617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021EE5-62C8-590A-A464-21E7FE892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420888"/>
            <a:ext cx="6336704" cy="159865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B3448EB-BDDE-C098-ED05-493A1A34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4296631"/>
            <a:ext cx="4178850" cy="14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AF7E-3C6E-4BDC-7607-6699E41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51045-6ABE-B697-8178-84351601772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333479" cy="5518344"/>
          </a:xfrm>
        </p:spPr>
        <p:txBody>
          <a:bodyPr/>
          <a:lstStyle/>
          <a:p>
            <a:pPr lvl="1"/>
            <a:r>
              <a:rPr lang="en-US" altLang="ko-KR" dirty="0"/>
              <a:t>who -b :</a:t>
            </a:r>
            <a:r>
              <a:rPr lang="ko-KR" altLang="en-US" dirty="0"/>
              <a:t> 시스템이 마지막으로 부팅한 날짜와 시간 정보를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who -r :</a:t>
            </a:r>
            <a:r>
              <a:rPr lang="ko-KR" altLang="en-US" dirty="0"/>
              <a:t> 현재 </a:t>
            </a:r>
            <a:r>
              <a:rPr lang="ko-KR" altLang="en-US" dirty="0" err="1"/>
              <a:t>런레벨을</a:t>
            </a:r>
            <a:r>
              <a:rPr lang="ko-KR" altLang="en-US" dirty="0"/>
              <a:t> 출력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F58F62-5EBC-5A1C-9BB5-8CA5B42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887" y="1116348"/>
            <a:ext cx="6473803" cy="1088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87E1CF-59EE-F9F3-A24C-3A7CE3B1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7" y="2573880"/>
            <a:ext cx="6647198" cy="10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6EA4-D182-2219-D43A-4CAD4920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D4CCF-2948-3833-AD30-1EC2895503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로그인 정보 확인하기</a:t>
            </a:r>
            <a:r>
              <a:rPr lang="en-US" altLang="ko-KR" dirty="0"/>
              <a:t>: w </a:t>
            </a:r>
            <a:r>
              <a:rPr lang="ko-KR" altLang="en-US" dirty="0"/>
              <a:t>명령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2E57A7-67B9-8BFF-3E8D-6FA1BFF4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1" y="1628800"/>
            <a:ext cx="11004930" cy="1770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4E28E0-4617-42C5-2006-3CAAC225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1" y="3610488"/>
            <a:ext cx="10883208" cy="22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F4A31-A71D-350D-5F6E-3E499B85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9B74-D089-E636-E896-0BBD1745D9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last </a:t>
            </a:r>
            <a:r>
              <a:rPr lang="ko-KR" altLang="en-US" dirty="0"/>
              <a:t>명령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018394-1E5D-214D-2773-24496AB2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049408"/>
            <a:ext cx="8301788" cy="13602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7232CD-5C11-5EB0-77F1-9B2E1FEE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1" y="2439301"/>
            <a:ext cx="8647843" cy="43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BFE01-AB58-883D-3797-327016E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0D5CF-AD52-D81E-46A2-C2E724ACC8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UID</a:t>
            </a:r>
            <a:r>
              <a:rPr lang="ko-KR" altLang="en-US" dirty="0"/>
              <a:t>와 </a:t>
            </a:r>
            <a:r>
              <a:rPr lang="en-US" altLang="ko-KR" dirty="0"/>
              <a:t>EUID </a:t>
            </a:r>
            <a:r>
              <a:rPr lang="ko-KR" altLang="en-US" dirty="0"/>
              <a:t>확인하기</a:t>
            </a:r>
            <a:r>
              <a:rPr lang="en-US" altLang="ko-KR" dirty="0"/>
              <a:t>: </a:t>
            </a:r>
            <a:r>
              <a:rPr lang="en-US" altLang="ko-KR" dirty="0" err="1"/>
              <a:t>whoami</a:t>
            </a:r>
            <a:r>
              <a:rPr lang="en-US" altLang="ko-KR" dirty="0"/>
              <a:t>, who am </a:t>
            </a:r>
            <a:r>
              <a:rPr lang="en-US" altLang="ko-KR" dirty="0" err="1"/>
              <a:t>i</a:t>
            </a:r>
            <a:r>
              <a:rPr lang="en-US" altLang="ko-KR" dirty="0"/>
              <a:t>, id</a:t>
            </a:r>
          </a:p>
          <a:p>
            <a:pPr lvl="1"/>
            <a:r>
              <a:rPr lang="en-US" altLang="ko-KR" dirty="0"/>
              <a:t>UID </a:t>
            </a:r>
            <a:r>
              <a:rPr lang="ko-KR" altLang="en-US" dirty="0"/>
              <a:t>출력</a:t>
            </a:r>
            <a:r>
              <a:rPr lang="en-US" altLang="ko-KR" dirty="0"/>
              <a:t>: who am </a:t>
            </a:r>
            <a:r>
              <a:rPr lang="en-US" altLang="ko-KR" dirty="0" err="1"/>
              <a:t>i</a:t>
            </a:r>
            <a:r>
              <a:rPr lang="en-US" altLang="ko-KR" dirty="0"/>
              <a:t>, who -m</a:t>
            </a:r>
          </a:p>
          <a:p>
            <a:pPr lvl="1"/>
            <a:r>
              <a:rPr lang="en-US" altLang="ko-KR" dirty="0"/>
              <a:t>EUID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en-US" altLang="ko-KR" dirty="0" err="1"/>
              <a:t>whoami</a:t>
            </a:r>
            <a:r>
              <a:rPr lang="en-US" altLang="ko-KR" dirty="0"/>
              <a:t>, id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BC631F-C3DC-E9B0-41B7-877AB9ED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862660"/>
            <a:ext cx="10764904" cy="3086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959ADA-A201-DD30-28F1-FCF4D32C0EA8}"/>
              </a:ext>
            </a:extLst>
          </p:cNvPr>
          <p:cNvSpPr txBox="1"/>
          <p:nvPr/>
        </p:nvSpPr>
        <p:spPr>
          <a:xfrm>
            <a:off x="6888088" y="3055264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user1</a:t>
            </a:r>
            <a:r>
              <a:rPr lang="ko-KR" altLang="en-US" sz="2000" dirty="0"/>
              <a:t>로 로그인한 경우</a:t>
            </a:r>
          </a:p>
        </p:txBody>
      </p:sp>
    </p:spTree>
    <p:extLst>
      <p:ext uri="{BB962C8B-B14F-4D97-AF65-F5344CB8AC3E}">
        <p14:creationId xmlns:p14="http://schemas.microsoft.com/office/powerpoint/2010/main" val="21444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F4DA6-7F46-1AA4-FF98-D26BB7B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7C2F2-0086-29AA-AF33-A6C920B0E9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ko-KR" altLang="en-US" dirty="0"/>
              <a:t>명령을 사용하여 사용자를 </a:t>
            </a:r>
            <a:r>
              <a:rPr lang="en-US" altLang="ko-KR" dirty="0"/>
              <a:t>user2</a:t>
            </a:r>
            <a:r>
              <a:rPr lang="ko-KR" altLang="en-US" dirty="0"/>
              <a:t>로 전환하고 세 가지 명령을 실행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7D0138-5ABE-C5A4-4C34-0E3E9D00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81" y="1628800"/>
            <a:ext cx="1046223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9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6E17-2B42-CACF-A6F4-C9907B1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F68C7-89C2-E23E-8D64-81BBB18BD6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소속 그룹 확인하기</a:t>
            </a:r>
            <a:r>
              <a:rPr lang="en-US" altLang="ko-KR" dirty="0"/>
              <a:t>: groups </a:t>
            </a:r>
            <a:r>
              <a:rPr lang="ko-KR" altLang="en-US" dirty="0"/>
              <a:t>명령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62B11-924C-AED3-7DF5-38D71830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10431194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980498-1F26-7AEB-99C8-604D12C1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90" y="3429000"/>
            <a:ext cx="10356717" cy="17281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960194-B7D6-B0FA-BC9F-9DB44500C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6" y="5318268"/>
            <a:ext cx="5083956" cy="1279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4E53EF-2B55-C3EE-B938-2D480068A5D3}"/>
              </a:ext>
            </a:extLst>
          </p:cNvPr>
          <p:cNvSpPr txBox="1"/>
          <p:nvPr/>
        </p:nvSpPr>
        <p:spPr>
          <a:xfrm>
            <a:off x="5998148" y="5849880"/>
            <a:ext cx="3195666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사용자 계정을 지정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2EA03-CE79-A24A-B4A1-F7DA9FB9DB3B}"/>
              </a:ext>
            </a:extLst>
          </p:cNvPr>
          <p:cNvSpPr txBox="1"/>
          <p:nvPr/>
        </p:nvSpPr>
        <p:spPr>
          <a:xfrm>
            <a:off x="5976823" y="4409720"/>
            <a:ext cx="4943713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사용자 계정을 지정 </a:t>
            </a:r>
            <a:r>
              <a:rPr lang="ko-KR" altLang="en-US" sz="2000" dirty="0" err="1"/>
              <a:t>안하면</a:t>
            </a:r>
            <a:r>
              <a:rPr lang="ko-KR" altLang="en-US" sz="2000" dirty="0"/>
              <a:t> 현재 사용자 계정이 속한 그룹 정보 출력</a:t>
            </a:r>
          </a:p>
        </p:txBody>
      </p:sp>
    </p:spTree>
    <p:extLst>
      <p:ext uri="{BB962C8B-B14F-4D97-AF65-F5344CB8AC3E}">
        <p14:creationId xmlns:p14="http://schemas.microsoft.com/office/powerpoint/2010/main" val="13085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ko-KR" altLang="en-US" dirty="0"/>
              <a:t>사용자 계정과 관련된 파일의 구조를 이해하고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계정과 그룹을 생성</a:t>
            </a:r>
            <a:r>
              <a:rPr lang="en-US" altLang="ko-KR" dirty="0"/>
              <a:t>·</a:t>
            </a:r>
            <a:r>
              <a:rPr lang="ko-KR" altLang="en-US" dirty="0"/>
              <a:t>수정</a:t>
            </a:r>
            <a:r>
              <a:rPr lang="en-US" altLang="ko-KR" dirty="0"/>
              <a:t>·</a:t>
            </a:r>
            <a:r>
              <a:rPr lang="ko-KR" altLang="en-US" dirty="0"/>
              <a:t>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UID</a:t>
            </a:r>
            <a:r>
              <a:rPr lang="ko-KR" altLang="en-US" dirty="0"/>
              <a:t>와 </a:t>
            </a:r>
            <a:r>
              <a:rPr lang="en-US" altLang="ko-KR" dirty="0"/>
              <a:t>EUID</a:t>
            </a:r>
            <a:r>
              <a:rPr lang="ko-KR" altLang="en-US" dirty="0"/>
              <a:t>의 차이를 이해하고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확인 명령으로 사용자 정보를 관리하고 확인할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및 디렉터리의 소유자와 소유 그룹을 변경할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사용자와 그룹별로 디스크 쿼터를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18D5B-7FA3-0552-BCC1-82954C9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3BC58-F270-F9AF-07F3-86EEA1D9CB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root </a:t>
            </a:r>
            <a:r>
              <a:rPr lang="ko-KR" altLang="en-US" dirty="0"/>
              <a:t>권한 사용 방법</a:t>
            </a:r>
            <a:endParaRPr lang="en-US" altLang="ko-KR" dirty="0"/>
          </a:p>
          <a:p>
            <a:pPr lvl="1"/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ko-KR" altLang="en-US" dirty="0"/>
              <a:t>명령을 사용하여 </a:t>
            </a:r>
            <a:r>
              <a:rPr lang="en-US" altLang="ko-KR" dirty="0"/>
              <a:t>root </a:t>
            </a:r>
            <a:r>
              <a:rPr lang="ko-KR" altLang="en-US" dirty="0"/>
              <a:t>계정으로 전환</a:t>
            </a:r>
            <a:endParaRPr lang="en-US" altLang="ko-KR" dirty="0"/>
          </a:p>
          <a:p>
            <a:pPr lvl="1"/>
            <a:r>
              <a:rPr lang="ko-KR" altLang="en-US" dirty="0"/>
              <a:t>일반 사용자에게 시스템 관리 작업 중 특정 작업만 수행할 수 있는 권한</a:t>
            </a:r>
            <a:r>
              <a:rPr lang="en-US" altLang="ko-KR" dirty="0"/>
              <a:t> </a:t>
            </a:r>
            <a:r>
              <a:rPr lang="ko-KR" altLang="en-US" dirty="0"/>
              <a:t>부여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endParaRPr lang="en-US" altLang="ko-KR" dirty="0"/>
          </a:p>
          <a:p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권한 설정하기</a:t>
            </a:r>
            <a:endParaRPr lang="en-US" altLang="ko-KR" dirty="0"/>
          </a:p>
          <a:p>
            <a:pPr lvl="1"/>
            <a:r>
              <a:rPr lang="en-US" altLang="ko-KR" dirty="0"/>
              <a:t>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sudoers</a:t>
            </a:r>
            <a:r>
              <a:rPr lang="en-US" altLang="ko-KR" dirty="0"/>
              <a:t> </a:t>
            </a:r>
            <a:r>
              <a:rPr lang="ko-KR" altLang="en-US" dirty="0"/>
              <a:t>파일에 설정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730E55-A8A2-5A8F-8904-6AC1EA4F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2742772"/>
            <a:ext cx="3744416" cy="6862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83E633-ECDC-0415-1C53-D19D0E6C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3621769"/>
            <a:ext cx="5850098" cy="686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D44D9F-FA2F-75D1-5141-316DC34E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472" y="4384444"/>
            <a:ext cx="8153904" cy="708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ECCE91-FD77-BD74-1AB3-F414F19183A0}"/>
              </a:ext>
            </a:extLst>
          </p:cNvPr>
          <p:cNvSpPr txBox="1"/>
          <p:nvPr/>
        </p:nvSpPr>
        <p:spPr>
          <a:xfrm>
            <a:off x="4268521" y="5141396"/>
            <a:ext cx="5256584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user2</a:t>
            </a:r>
            <a:r>
              <a:rPr lang="ko-KR" altLang="en-US" sz="2000" dirty="0"/>
              <a:t> 계정에 </a:t>
            </a:r>
            <a:r>
              <a:rPr lang="en-US" altLang="ko-KR" sz="2000" dirty="0" err="1"/>
              <a:t>useradd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usermod</a:t>
            </a:r>
            <a:r>
              <a:rPr lang="en-US" altLang="ko-KR" sz="2000" dirty="0"/>
              <a:t> </a:t>
            </a:r>
            <a:r>
              <a:rPr lang="ko-KR" altLang="en-US" sz="2000" dirty="0"/>
              <a:t>명령 수행 권한 부여</a:t>
            </a:r>
          </a:p>
        </p:txBody>
      </p:sp>
    </p:spTree>
    <p:extLst>
      <p:ext uri="{BB962C8B-B14F-4D97-AF65-F5344CB8AC3E}">
        <p14:creationId xmlns:p14="http://schemas.microsoft.com/office/powerpoint/2010/main" val="21823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B0B2-26CA-1206-BE91-8A89E035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6E782C9-B6EB-4CAB-1F8C-8D07DF81EA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명령 사용하기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584A69-E2F6-B959-485C-D8A831FD1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083724"/>
            <a:ext cx="1656184" cy="5476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939F025-AEC7-5C6A-B738-96A1C5C8E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7" y="1694530"/>
            <a:ext cx="10470346" cy="30675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607F4A-05DD-3A51-AA2E-EC165009AA4D}"/>
              </a:ext>
            </a:extLst>
          </p:cNvPr>
          <p:cNvSpPr txBox="1"/>
          <p:nvPr/>
        </p:nvSpPr>
        <p:spPr>
          <a:xfrm>
            <a:off x="6074589" y="3754002"/>
            <a:ext cx="5011374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user2</a:t>
            </a:r>
            <a:r>
              <a:rPr lang="ko-KR" altLang="en-US" sz="2000" dirty="0"/>
              <a:t> 계정에서 </a:t>
            </a:r>
            <a:r>
              <a:rPr lang="en-US" altLang="ko-KR" sz="2000" dirty="0" err="1"/>
              <a:t>sudo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useradd</a:t>
            </a:r>
            <a:r>
              <a:rPr lang="en-US" altLang="ko-KR" sz="2000" dirty="0"/>
              <a:t> </a:t>
            </a:r>
            <a:r>
              <a:rPr lang="ko-KR" altLang="en-US" sz="2000" dirty="0"/>
              <a:t>명령으로 사용자 계정추가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1CEA7F8-778F-080B-809B-97F93409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26" y="4879430"/>
            <a:ext cx="10470345" cy="13229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C99E65-27D0-C80A-F2B9-0C6C7980C92D}"/>
              </a:ext>
            </a:extLst>
          </p:cNvPr>
          <p:cNvSpPr txBox="1"/>
          <p:nvPr/>
        </p:nvSpPr>
        <p:spPr>
          <a:xfrm>
            <a:off x="6074589" y="5932572"/>
            <a:ext cx="5011374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user2</a:t>
            </a:r>
            <a:r>
              <a:rPr lang="ko-KR" altLang="en-US" sz="2000" dirty="0"/>
              <a:t> 계정은 </a:t>
            </a:r>
            <a:r>
              <a:rPr lang="en-US" altLang="ko-KR" sz="2000" dirty="0" err="1"/>
              <a:t>userdel</a:t>
            </a:r>
            <a:r>
              <a:rPr lang="en-US" altLang="ko-KR" sz="2000" dirty="0"/>
              <a:t> </a:t>
            </a:r>
            <a:r>
              <a:rPr lang="ko-KR" altLang="en-US" sz="2000" dirty="0"/>
              <a:t>권한이 없으므로</a:t>
            </a:r>
            <a:endParaRPr lang="en-US" altLang="ko-KR" sz="2000" dirty="0"/>
          </a:p>
          <a:p>
            <a:r>
              <a:rPr lang="ko-KR" altLang="en-US" sz="2000" dirty="0"/>
              <a:t>오류 발생</a:t>
            </a:r>
          </a:p>
        </p:txBody>
      </p:sp>
    </p:spTree>
    <p:extLst>
      <p:ext uri="{BB962C8B-B14F-4D97-AF65-F5344CB8AC3E}">
        <p14:creationId xmlns:p14="http://schemas.microsoft.com/office/powerpoint/2010/main" val="89475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709FE-835E-0E1B-75C1-1F5DFBDE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3457A-2FB6-657B-16DA-6B40902B03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passwd </a:t>
            </a:r>
            <a:r>
              <a:rPr lang="ko-KR" altLang="en-US" dirty="0"/>
              <a:t>명령 활용하기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D1844C-FFC1-6DA9-28BB-9669FF96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25" y="1772816"/>
            <a:ext cx="109605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5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BD067-17F3-7F02-6A47-14F69F75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EC6A2-48C0-FB3B-B72D-0A81647C3E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암호 잠그고 해제하기</a:t>
            </a:r>
            <a:r>
              <a:rPr lang="en-US" altLang="ko-KR" dirty="0"/>
              <a:t>: -l </a:t>
            </a:r>
            <a:r>
              <a:rPr lang="ko-KR" altLang="en-US" dirty="0"/>
              <a:t>옵션과 </a:t>
            </a:r>
            <a:r>
              <a:rPr lang="en-US" altLang="ko-KR" dirty="0"/>
              <a:t>-u </a:t>
            </a:r>
            <a:r>
              <a:rPr lang="ko-KR" altLang="en-US" dirty="0"/>
              <a:t>옵션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81C984-3BFA-65A7-FA75-9EE64EE8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49" y="1700807"/>
            <a:ext cx="10469458" cy="2034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9D9D56-76F8-76EF-536A-C784BA57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49" y="4049025"/>
            <a:ext cx="10208741" cy="20343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49EF555-B7B3-6DD8-D3DB-F06403F7A2A6}"/>
              </a:ext>
            </a:extLst>
          </p:cNvPr>
          <p:cNvSpPr/>
          <p:nvPr/>
        </p:nvSpPr>
        <p:spPr>
          <a:xfrm>
            <a:off x="1775520" y="2996952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1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199B-E34A-83B4-0BC6-A35BAD8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3543F-4BFA-7954-489C-5D905F4572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암호 삭제하기</a:t>
            </a:r>
            <a:r>
              <a:rPr lang="en-US" altLang="ko-KR" dirty="0"/>
              <a:t>: - d </a:t>
            </a:r>
            <a:r>
              <a:rPr lang="ko-KR" altLang="en-US" dirty="0"/>
              <a:t>옵션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1B079-87E8-5306-25E0-8B12F1A48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8114274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66D51-CA8D-0263-6453-E2EBF8E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D7944-2452-AD2E-75A7-6AB18ECB5E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및 디렉터리의 소유자와 소유 그룹 변경하기</a:t>
            </a:r>
            <a:endParaRPr lang="en-US" altLang="ko-KR" dirty="0"/>
          </a:p>
          <a:p>
            <a:r>
              <a:rPr lang="en-US" altLang="ko-KR" dirty="0" err="1"/>
              <a:t>chown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1662E6-B1C8-ECF2-0DFB-420E5255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2276872"/>
            <a:ext cx="10442573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D9835-65FD-4CED-4100-B673907B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37DA9-B421-2217-B119-EE2568D7B7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chown</a:t>
            </a:r>
            <a:r>
              <a:rPr lang="en-US" altLang="ko-KR" dirty="0"/>
              <a:t> </a:t>
            </a:r>
            <a:r>
              <a:rPr lang="ko-KR" altLang="en-US" dirty="0"/>
              <a:t>명령 사용 예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8E950A-E189-46B2-B82B-F1F3C539D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6556407" cy="1974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F4443A-5C04-41A1-9AAE-F10DB14F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846042"/>
            <a:ext cx="8136904" cy="2539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E46F69-FD6B-F8A5-B5DE-5F898FD1BD1A}"/>
              </a:ext>
            </a:extLst>
          </p:cNvPr>
          <p:cNvSpPr txBox="1"/>
          <p:nvPr/>
        </p:nvSpPr>
        <p:spPr>
          <a:xfrm>
            <a:off x="8400256" y="5301208"/>
            <a:ext cx="3084413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최초 소유자</a:t>
            </a:r>
            <a:r>
              <a:rPr lang="en-US" altLang="ko-KR" sz="2000" dirty="0"/>
              <a:t>, </a:t>
            </a:r>
            <a:r>
              <a:rPr lang="ko-KR" altLang="en-US" sz="2000" dirty="0"/>
              <a:t>그룹 확인</a:t>
            </a:r>
          </a:p>
        </p:txBody>
      </p:sp>
    </p:spTree>
    <p:extLst>
      <p:ext uri="{BB962C8B-B14F-4D97-AF65-F5344CB8AC3E}">
        <p14:creationId xmlns:p14="http://schemas.microsoft.com/office/powerpoint/2010/main" val="157345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640C4-102B-BBCE-3001-E23345E3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DF872-11CF-36DB-8A2D-77DDB409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6" y="1052735"/>
            <a:ext cx="7218348" cy="2139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1FE1C-6D42-2130-3FDB-F6A94DA7DC06}"/>
              </a:ext>
            </a:extLst>
          </p:cNvPr>
          <p:cNvSpPr txBox="1"/>
          <p:nvPr/>
        </p:nvSpPr>
        <p:spPr>
          <a:xfrm>
            <a:off x="7968208" y="1375124"/>
            <a:ext cx="1800200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/>
              <a:t>소유자 변경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266BD0-46E5-8A27-49EF-EF3F18C9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97" y="3411226"/>
            <a:ext cx="7806744" cy="21397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A0181D-25DF-17B0-ECE9-F8A35413C2A8}"/>
              </a:ext>
            </a:extLst>
          </p:cNvPr>
          <p:cNvSpPr txBox="1"/>
          <p:nvPr/>
        </p:nvSpPr>
        <p:spPr>
          <a:xfrm>
            <a:off x="8472264" y="3987933"/>
            <a:ext cx="2412268" cy="74747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소유자와 그룹 변경</a:t>
            </a:r>
          </a:p>
        </p:txBody>
      </p:sp>
    </p:spTree>
    <p:extLst>
      <p:ext uri="{BB962C8B-B14F-4D97-AF65-F5344CB8AC3E}">
        <p14:creationId xmlns:p14="http://schemas.microsoft.com/office/powerpoint/2010/main" val="17506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888F9-6FA0-F967-E3A9-8C3F77F1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7062A-799A-4556-C0CF-7E290E61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0" y="1340768"/>
            <a:ext cx="8947391" cy="38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598B2F-C481-51D9-4C1F-EC7520CD99EE}"/>
              </a:ext>
            </a:extLst>
          </p:cNvPr>
          <p:cNvSpPr txBox="1"/>
          <p:nvPr/>
        </p:nvSpPr>
        <p:spPr>
          <a:xfrm>
            <a:off x="8472264" y="3429000"/>
            <a:ext cx="2592288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서브 디렉터리까지 소유자와 그룹 변경</a:t>
            </a:r>
          </a:p>
        </p:txBody>
      </p:sp>
    </p:spTree>
    <p:extLst>
      <p:ext uri="{BB962C8B-B14F-4D97-AF65-F5344CB8AC3E}">
        <p14:creationId xmlns:p14="http://schemas.microsoft.com/office/powerpoint/2010/main" val="171487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52542-CBB6-195E-20E2-A54CB474F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사용자 정보 관리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411593-C5D5-CC3B-2FFF-4D0629059F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chgrp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7033A-A12D-8CF5-4FA6-F82EC984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079008"/>
            <a:ext cx="4968552" cy="2400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BF65FD-BE42-F0AA-14CE-35E52193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99077"/>
            <a:ext cx="6768752" cy="320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794D9-C583-A7A3-BC35-86620C96A4AB}"/>
              </a:ext>
            </a:extLst>
          </p:cNvPr>
          <p:cNvSpPr txBox="1"/>
          <p:nvPr/>
        </p:nvSpPr>
        <p:spPr>
          <a:xfrm>
            <a:off x="7909199" y="4365104"/>
            <a:ext cx="2592288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서브 디렉터리까지 그룹 변경</a:t>
            </a:r>
          </a:p>
        </p:txBody>
      </p:sp>
    </p:spTree>
    <p:extLst>
      <p:ext uri="{BB962C8B-B14F-4D97-AF65-F5344CB8AC3E}">
        <p14:creationId xmlns:p14="http://schemas.microsoft.com/office/powerpoint/2010/main" val="135946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2018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디스크 쿼터</a:t>
            </a:r>
            <a:endParaRPr lang="en-US" altLang="ko-KR" dirty="0"/>
          </a:p>
          <a:p>
            <a:pPr lvl="1"/>
            <a:r>
              <a:rPr lang="ko-KR" altLang="en-US" dirty="0"/>
              <a:t>디스크 사용량을 제한하는 것</a:t>
            </a:r>
            <a:endParaRPr lang="en-US" altLang="ko-KR" dirty="0"/>
          </a:p>
          <a:p>
            <a:pPr lvl="1"/>
            <a:r>
              <a:rPr lang="ko-KR" altLang="en-US" dirty="0"/>
              <a:t>두 가지 방법</a:t>
            </a:r>
            <a:endParaRPr lang="en-US" altLang="ko-KR" dirty="0"/>
          </a:p>
          <a:p>
            <a:pPr lvl="2"/>
            <a:r>
              <a:rPr lang="ko-KR" altLang="en-US" dirty="0"/>
              <a:t>하드디스크에서 사용자가 사용할 수 있는 파일의 전체 용량을 설정하는 방법</a:t>
            </a:r>
            <a:endParaRPr lang="en-US" altLang="ko-KR" dirty="0"/>
          </a:p>
          <a:p>
            <a:pPr lvl="2"/>
            <a:r>
              <a:rPr lang="ko-KR" altLang="en-US" dirty="0"/>
              <a:t>사용자가 사용할 수 있는 총 파일 수를 설정하는 방법</a:t>
            </a:r>
            <a:endParaRPr lang="en-US" altLang="ko-KR" dirty="0"/>
          </a:p>
          <a:p>
            <a:pPr lvl="1"/>
            <a:r>
              <a:rPr lang="ko-KR" altLang="en-US" dirty="0"/>
              <a:t>하드 </a:t>
            </a:r>
            <a:r>
              <a:rPr lang="ko-KR" altLang="en-US" dirty="0" err="1"/>
              <a:t>리미트</a:t>
            </a:r>
            <a:r>
              <a:rPr lang="en-US" altLang="ko-KR" dirty="0"/>
              <a:t>: </a:t>
            </a:r>
            <a:r>
              <a:rPr lang="ko-KR" altLang="en-US" dirty="0"/>
              <a:t> 사용자가 절대로 넘을 수 없는 최대치를 명시한 값</a:t>
            </a:r>
            <a:endParaRPr lang="en-US" altLang="ko-KR" dirty="0"/>
          </a:p>
          <a:p>
            <a:pPr lvl="1"/>
            <a:r>
              <a:rPr lang="ko-KR" altLang="en-US" dirty="0"/>
              <a:t>소프트 </a:t>
            </a:r>
            <a:r>
              <a:rPr lang="ko-KR" altLang="en-US" dirty="0" err="1"/>
              <a:t>리미트</a:t>
            </a:r>
            <a:r>
              <a:rPr lang="en-US" altLang="ko-KR" dirty="0"/>
              <a:t>:</a:t>
            </a:r>
            <a:r>
              <a:rPr lang="ko-KR" altLang="en-US" dirty="0"/>
              <a:t> 일정 시간 내에는 넘을 수 있는 한계치를 설정한 값</a:t>
            </a:r>
          </a:p>
        </p:txBody>
      </p:sp>
    </p:spTree>
    <p:extLst>
      <p:ext uri="{BB962C8B-B14F-4D97-AF65-F5344CB8AC3E}">
        <p14:creationId xmlns:p14="http://schemas.microsoft.com/office/powerpoint/2010/main" val="24948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디스크 사용량</a:t>
            </a:r>
            <a:r>
              <a:rPr lang="en-US" altLang="ko-KR" dirty="0" smtClean="0"/>
              <a:t>(</a:t>
            </a:r>
            <a:r>
              <a:rPr lang="ko-KR" altLang="en-US" dirty="0" smtClean="0"/>
              <a:t>쿼터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mount dev/grp1/mylvm1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mount dev/sdd1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df</a:t>
            </a:r>
            <a:r>
              <a:rPr lang="en-US" altLang="ko-KR" dirty="0" smtClean="0"/>
              <a:t> –h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nsno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fstab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/dev/grp1/mylvm1	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r>
              <a:rPr lang="en-US" altLang="ko-KR" dirty="0" smtClean="0"/>
              <a:t>	ext4	defaults	0	0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useradd</a:t>
            </a:r>
            <a:r>
              <a:rPr lang="en-US" altLang="ko-KR" dirty="0" smtClean="0"/>
              <a:t> –m –d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lvn</a:t>
            </a:r>
            <a:r>
              <a:rPr lang="en-US" altLang="ko-KR" dirty="0" smtClean="0"/>
              <a:t>/qtest1 </a:t>
            </a:r>
            <a:r>
              <a:rPr lang="en-US" altLang="ko-KR" dirty="0" err="1" smtClean="0"/>
              <a:t>qtest1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useradd</a:t>
            </a:r>
            <a:r>
              <a:rPr lang="en-US" altLang="ko-KR" dirty="0" smtClean="0"/>
              <a:t> –m –d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r>
              <a:rPr lang="en-US" altLang="ko-KR" dirty="0" smtClean="0"/>
              <a:t>/qtest2 </a:t>
            </a:r>
            <a:r>
              <a:rPr lang="en-US" altLang="ko-KR" dirty="0" err="1" smtClean="0"/>
              <a:t>qtest2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ls /</a:t>
            </a:r>
            <a:r>
              <a:rPr lang="en-US" altLang="ko-KR" dirty="0" err="1" smtClean="0"/>
              <a:t>mnt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lvm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qtest1</a:t>
            </a:r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qtest2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tail -2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357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8DB5DB4-F66C-70D5-08D7-F8C101F1A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quota </a:t>
            </a:r>
            <a:r>
              <a:rPr lang="ko-KR" altLang="en-US" dirty="0"/>
              <a:t>패키지를 설치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D6EF86B-8A62-E552-A825-B111777D7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8352928" cy="47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802288E-AC0A-2C4B-376F-DA311640BF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쿼터 설정을 위한 사전 준비</a:t>
            </a:r>
            <a:endParaRPr lang="en-US" altLang="ko-KR" dirty="0"/>
          </a:p>
          <a:p>
            <a:pPr lvl="1"/>
            <a:r>
              <a:rPr lang="ko-KR" altLang="en-US" dirty="0"/>
              <a:t>디스크 쿼터는 사용자별 또는 그룹별로 설정</a:t>
            </a:r>
            <a:endParaRPr lang="en-US" altLang="ko-KR" dirty="0"/>
          </a:p>
          <a:p>
            <a:pPr lvl="1"/>
            <a:r>
              <a:rPr lang="ko-KR" altLang="en-US" dirty="0"/>
              <a:t>디스크 쿼터를 설정하려면 파일 시스템의 마운트 옵션에 쿼터 속성을 지정</a:t>
            </a:r>
            <a:endParaRPr lang="en-US" altLang="ko-KR" dirty="0"/>
          </a:p>
          <a:p>
            <a:pPr lvl="2"/>
            <a:r>
              <a:rPr lang="en-US" altLang="ko-KR" dirty="0" err="1"/>
              <a:t>usrquota</a:t>
            </a:r>
            <a:r>
              <a:rPr lang="en-US" altLang="ko-KR" dirty="0"/>
              <a:t>: </a:t>
            </a:r>
            <a:r>
              <a:rPr lang="ko-KR" altLang="en-US" dirty="0"/>
              <a:t>개별 사용자의 쿼터를 제한할 수 있는 속성</a:t>
            </a:r>
          </a:p>
          <a:p>
            <a:pPr lvl="2"/>
            <a:r>
              <a:rPr lang="en-US" altLang="ko-KR" dirty="0" err="1"/>
              <a:t>grpquota</a:t>
            </a:r>
            <a:r>
              <a:rPr lang="en-US" altLang="ko-KR" dirty="0"/>
              <a:t>: </a:t>
            </a:r>
            <a:r>
              <a:rPr lang="ko-KR" altLang="en-US" dirty="0"/>
              <a:t>개별 그룹의 쿼터를 제한할 수 있는 속성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파일 시스템 준비</a:t>
            </a:r>
            <a:endParaRPr lang="en-US" altLang="ko-KR" dirty="0"/>
          </a:p>
          <a:p>
            <a:pPr lvl="1"/>
            <a:r>
              <a:rPr lang="en-US" altLang="ko-KR" dirty="0"/>
              <a:t>/dev/sdd2</a:t>
            </a:r>
            <a:r>
              <a:rPr lang="ko-KR" altLang="en-US" dirty="0"/>
              <a:t> 디스크 사용</a:t>
            </a:r>
            <a:endParaRPr lang="en-US" altLang="ko-KR" dirty="0"/>
          </a:p>
          <a:p>
            <a:pPr lvl="1"/>
            <a:r>
              <a:rPr lang="en-US" altLang="ko-KR" dirty="0"/>
              <a:t>/home2 </a:t>
            </a:r>
            <a:r>
              <a:rPr lang="ko-KR" altLang="en-US" dirty="0"/>
              <a:t>디렉터리에 </a:t>
            </a:r>
            <a:r>
              <a:rPr lang="en-US" altLang="ko-KR" dirty="0"/>
              <a:t>/dev/sdd2 </a:t>
            </a:r>
            <a:r>
              <a:rPr lang="ko-KR" altLang="en-US" dirty="0"/>
              <a:t>마운트하고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ko-KR" altLang="en-US" dirty="0"/>
              <a:t>에도 등록</a:t>
            </a:r>
            <a:endParaRPr lang="en-US" altLang="ko-KR" dirty="0"/>
          </a:p>
          <a:p>
            <a:pPr lvl="1"/>
            <a:r>
              <a:rPr lang="en-US" altLang="ko-KR" dirty="0"/>
              <a:t>/home2 </a:t>
            </a:r>
            <a:r>
              <a:rPr lang="ko-KR" altLang="en-US" dirty="0"/>
              <a:t>디렉터리에 홈 디렉터리를 가진 사용자 계정 </a:t>
            </a:r>
            <a:r>
              <a:rPr lang="en-US" altLang="ko-KR" dirty="0"/>
              <a:t>2</a:t>
            </a:r>
            <a:r>
              <a:rPr lang="ko-KR" altLang="en-US" dirty="0"/>
              <a:t>개 설정</a:t>
            </a:r>
          </a:p>
        </p:txBody>
      </p:sp>
    </p:spTree>
    <p:extLst>
      <p:ext uri="{BB962C8B-B14F-4D97-AF65-F5344CB8AC3E}">
        <p14:creationId xmlns:p14="http://schemas.microsoft.com/office/powerpoint/2010/main" val="24501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11185304" cy="5518344"/>
          </a:xfrm>
        </p:spPr>
        <p:txBody>
          <a:bodyPr/>
          <a:lstStyle/>
          <a:p>
            <a:r>
              <a:rPr lang="ko-KR" altLang="en-US" dirty="0"/>
              <a:t>쿼터 속성 설정하기</a:t>
            </a:r>
            <a:endParaRPr lang="en-US" altLang="ko-KR" dirty="0"/>
          </a:p>
          <a:p>
            <a:pPr lvl="1"/>
            <a:r>
              <a:rPr lang="en-US" altLang="ko-KR" dirty="0"/>
              <a:t>vi</a:t>
            </a:r>
            <a:r>
              <a:rPr lang="ko-KR" altLang="en-US" dirty="0"/>
              <a:t>로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파일을 열어서 </a:t>
            </a:r>
            <a:r>
              <a:rPr lang="en-US" altLang="ko-KR" dirty="0" err="1"/>
              <a:t>usrquota</a:t>
            </a:r>
            <a:r>
              <a:rPr lang="en-US" altLang="ko-KR" dirty="0"/>
              <a:t> </a:t>
            </a:r>
            <a:r>
              <a:rPr lang="ko-KR" altLang="en-US" dirty="0"/>
              <a:t>속성을 추가</a:t>
            </a:r>
            <a:endParaRPr lang="en-US" altLang="ko-KR" dirty="0"/>
          </a:p>
          <a:p>
            <a:pPr lvl="1"/>
            <a:r>
              <a:rPr lang="en-US" altLang="ko-KR" dirty="0" err="1"/>
              <a:t>grpquota</a:t>
            </a:r>
            <a:r>
              <a:rPr lang="ko-KR" altLang="en-US" dirty="0"/>
              <a:t>도 적용하려면 </a:t>
            </a:r>
            <a:r>
              <a:rPr lang="en-US" altLang="ko-KR" dirty="0" err="1"/>
              <a:t>usrquota</a:t>
            </a:r>
            <a:r>
              <a:rPr lang="en-US" altLang="ko-KR" dirty="0"/>
              <a:t> </a:t>
            </a:r>
            <a:r>
              <a:rPr lang="ko-KR" altLang="en-US" dirty="0"/>
              <a:t>다음에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쿼터 속성 적용하기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885D75C-4381-637A-9563-E3BB60AF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2492896"/>
            <a:ext cx="9874565" cy="194421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F046358-AE18-25BC-A53E-D6213FAD8DDA}"/>
              </a:ext>
            </a:extLst>
          </p:cNvPr>
          <p:cNvSpPr/>
          <p:nvPr/>
        </p:nvSpPr>
        <p:spPr>
          <a:xfrm>
            <a:off x="7968208" y="3284984"/>
            <a:ext cx="129614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F3A6552-AA84-20F1-A7BD-1BFB4971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4804719"/>
            <a:ext cx="6192689" cy="5559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8BAE935-6118-7A8B-2E20-C97F888B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79" y="5465790"/>
            <a:ext cx="7911101" cy="13746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97620EB-5BE5-7749-2509-37F834D36D4C}"/>
              </a:ext>
            </a:extLst>
          </p:cNvPr>
          <p:cNvSpPr txBox="1"/>
          <p:nvPr/>
        </p:nvSpPr>
        <p:spPr>
          <a:xfrm>
            <a:off x="8688289" y="5421916"/>
            <a:ext cx="2592288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다시 마운트하고</a:t>
            </a:r>
            <a:endParaRPr lang="en-US" altLang="ko-KR" sz="2000" dirty="0"/>
          </a:p>
          <a:p>
            <a:r>
              <a:rPr lang="ko-KR" altLang="en-US" sz="2000" dirty="0"/>
              <a:t>속성 확인</a:t>
            </a:r>
          </a:p>
        </p:txBody>
      </p:sp>
    </p:spTree>
    <p:extLst>
      <p:ext uri="{BB962C8B-B14F-4D97-AF65-F5344CB8AC3E}">
        <p14:creationId xmlns:p14="http://schemas.microsoft.com/office/powerpoint/2010/main" val="42201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8AE62-6201-6667-81C1-4E22B448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4270-48C7-7CB1-0997-9A003BC98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데이터베이스 파일 생성하기</a:t>
            </a:r>
            <a:r>
              <a:rPr lang="en-US" altLang="ko-KR" dirty="0"/>
              <a:t>: </a:t>
            </a:r>
            <a:r>
              <a:rPr lang="en-US" altLang="ko-KR" dirty="0" err="1"/>
              <a:t>quotacheck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7B7219-A694-FC84-BB28-585843B8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800"/>
            <a:ext cx="9763959" cy="30243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602835-11D5-9C81-E377-5647391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4653136"/>
            <a:ext cx="9763959" cy="9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7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0FA32-2417-8C44-8814-E171F37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7408F-5328-8EA8-89F4-062CEE8ECB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quotacheck</a:t>
            </a:r>
            <a:r>
              <a:rPr lang="en-US" altLang="ko-KR" dirty="0"/>
              <a:t> </a:t>
            </a:r>
            <a:r>
              <a:rPr lang="ko-KR" altLang="en-US" dirty="0"/>
              <a:t>명령을 실행</a:t>
            </a:r>
            <a:endParaRPr lang="en-US" altLang="ko-KR" dirty="0"/>
          </a:p>
          <a:p>
            <a:pPr lvl="2"/>
            <a:r>
              <a:rPr lang="ko-KR" altLang="en-US" dirty="0"/>
              <a:t>파일 시스템을 확인한 후</a:t>
            </a:r>
            <a:r>
              <a:rPr lang="en-US" altLang="ko-KR" dirty="0"/>
              <a:t>, </a:t>
            </a:r>
            <a:r>
              <a:rPr lang="ko-KR" altLang="en-US" dirty="0"/>
              <a:t>데이터베이스 파일이 있으면 디스크 사용량을 수정하고 데이터베이스 파일이 없으면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0B8E82-B315-4674-9565-A90945F7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38" y="2348880"/>
            <a:ext cx="10046837" cy="40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FDCA-DC83-19F1-9CAE-95DC17BA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F1ACEE-D820-9759-A8A4-1FDD23B20B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quotacheck</a:t>
            </a:r>
            <a:r>
              <a:rPr lang="en-US" altLang="ko-KR" dirty="0"/>
              <a:t> </a:t>
            </a:r>
            <a:r>
              <a:rPr lang="ko-KR" altLang="en-US" dirty="0"/>
              <a:t>명령으로 디스크를 스캔하면 처음에 다음과 같은 메시지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ext3 </a:t>
            </a:r>
            <a:r>
              <a:rPr lang="ko-KR" altLang="en-US" dirty="0"/>
              <a:t>파일 시스템은 </a:t>
            </a:r>
            <a:r>
              <a:rPr lang="ko-KR" altLang="en-US" dirty="0" err="1"/>
              <a:t>저널링</a:t>
            </a:r>
            <a:r>
              <a:rPr lang="ko-KR" altLang="en-US" dirty="0"/>
              <a:t> 기능을 지원하는 저널 파일 시스템이므로 쿼터를 설정할 때 이 기능을 사용하라는 메시지</a:t>
            </a:r>
            <a:endParaRPr lang="en-US" altLang="ko-KR" dirty="0"/>
          </a:p>
          <a:p>
            <a:pPr lvl="1"/>
            <a:r>
              <a:rPr lang="ko-KR" altLang="en-US" dirty="0"/>
              <a:t>저널 쿼터를 사용하려면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파일을 다음과 같이 수정</a:t>
            </a:r>
            <a:endParaRPr lang="en-US" altLang="ko-KR" dirty="0"/>
          </a:p>
          <a:p>
            <a:pPr lvl="2"/>
            <a:r>
              <a:rPr lang="ko-KR" altLang="en-US" dirty="0"/>
              <a:t>사용자 쿼터만 지정하는 경우</a:t>
            </a:r>
            <a:r>
              <a:rPr lang="en-US" altLang="ko-KR" dirty="0"/>
              <a:t>: </a:t>
            </a:r>
            <a:r>
              <a:rPr lang="en-US" altLang="ko-KR" dirty="0" err="1"/>
              <a:t>usrjquota</a:t>
            </a:r>
            <a:r>
              <a:rPr lang="en-US" altLang="ko-KR" dirty="0"/>
              <a:t>=</a:t>
            </a:r>
            <a:r>
              <a:rPr lang="en-US" altLang="ko-KR" dirty="0" err="1"/>
              <a:t>aquota.user,jqfmt</a:t>
            </a:r>
            <a:r>
              <a:rPr lang="en-US" altLang="ko-KR" dirty="0"/>
              <a:t>=vfsv0 </a:t>
            </a:r>
          </a:p>
          <a:p>
            <a:pPr lvl="2"/>
            <a:r>
              <a:rPr lang="ko-KR" altLang="en-US" dirty="0"/>
              <a:t>그룹 쿼터만 지정하는 경우</a:t>
            </a:r>
            <a:r>
              <a:rPr lang="en-US" altLang="ko-KR" dirty="0"/>
              <a:t>: </a:t>
            </a:r>
            <a:r>
              <a:rPr lang="en-US" altLang="ko-KR" dirty="0" err="1"/>
              <a:t>grpjquota</a:t>
            </a:r>
            <a:r>
              <a:rPr lang="en-US" altLang="ko-KR" dirty="0"/>
              <a:t>=</a:t>
            </a:r>
            <a:r>
              <a:rPr lang="en-US" altLang="ko-KR" dirty="0" err="1"/>
              <a:t>aquota.grp,jqfmt</a:t>
            </a:r>
            <a:r>
              <a:rPr lang="en-US" altLang="ko-KR" dirty="0"/>
              <a:t>=vfsv0 </a:t>
            </a:r>
          </a:p>
          <a:p>
            <a:pPr lvl="2"/>
            <a:r>
              <a:rPr lang="ko-KR" altLang="en-US" dirty="0"/>
              <a:t>사용자 쿼터와 그룹 쿼터를 함께 지정하는 경우</a:t>
            </a:r>
            <a:r>
              <a:rPr lang="en-US" altLang="ko-KR" dirty="0"/>
              <a:t>: </a:t>
            </a:r>
            <a:r>
              <a:rPr lang="en-US" altLang="ko-KR" dirty="0" err="1"/>
              <a:t>usrjquota</a:t>
            </a:r>
            <a:r>
              <a:rPr lang="en-US" altLang="ko-KR" dirty="0"/>
              <a:t>=</a:t>
            </a:r>
            <a:r>
              <a:rPr lang="en-US" altLang="ko-KR" dirty="0" err="1"/>
              <a:t>aquota.user,grpjquota</a:t>
            </a:r>
            <a:r>
              <a:rPr lang="en-US" altLang="ko-KR" dirty="0"/>
              <a:t>= </a:t>
            </a:r>
            <a:r>
              <a:rPr lang="en-US" altLang="ko-KR" dirty="0" err="1"/>
              <a:t>aquota.grp,jqfmt</a:t>
            </a:r>
            <a:r>
              <a:rPr lang="en-US" altLang="ko-KR" dirty="0"/>
              <a:t>=vfsv0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757847-E8B0-0E5A-CC22-AFCA08404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700808"/>
            <a:ext cx="902611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0FF9F-C084-DA20-4407-A22180EC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725FF-16BB-AC89-EE8D-FF4B152030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저널 쿼터 설정하고 다시 마운트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quotacheck</a:t>
            </a:r>
            <a:r>
              <a:rPr lang="en-US" altLang="ko-KR" dirty="0"/>
              <a:t> </a:t>
            </a:r>
            <a:r>
              <a:rPr lang="ko-KR" altLang="en-US" dirty="0"/>
              <a:t>명령을 다시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519B8F-BE46-8841-0CC9-223AEE8E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10081122" cy="2016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7E13AF-39F2-C77C-B69D-6F8BAC05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312620"/>
            <a:ext cx="1004446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7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8386" y="1079008"/>
            <a:ext cx="5076378" cy="5518344"/>
          </a:xfrm>
        </p:spPr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우분투 패키지 이해하기</a:t>
            </a:r>
            <a:endParaRPr lang="en-US" altLang="ko-KR" dirty="0"/>
          </a:p>
          <a:p>
            <a:pPr lvl="1"/>
            <a:r>
              <a:rPr lang="ko-KR" altLang="en-US" dirty="0"/>
              <a:t>우분투 패키지를 관리하는 명령 익히기</a:t>
            </a:r>
            <a:endParaRPr lang="en-US" altLang="ko-KR" dirty="0"/>
          </a:p>
          <a:p>
            <a:pPr lvl="1"/>
            <a:r>
              <a:rPr lang="ko-KR" altLang="en-US" dirty="0"/>
              <a:t>아카이브를 생성하고 파일을 압축하는 명령 익히기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컴파일러와 </a:t>
            </a:r>
            <a:r>
              <a:rPr lang="en-US" altLang="ko-KR" dirty="0"/>
              <a:t>make </a:t>
            </a:r>
            <a:r>
              <a:rPr lang="ko-KR" altLang="en-US" dirty="0"/>
              <a:t>명령을 사용하여 실행 파일 만드는 방법 익히기</a:t>
            </a:r>
            <a:endParaRPr lang="en-US" altLang="ko-KR" dirty="0"/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86D3052A-7BED-BDC7-B9A4-1CB6DC1FC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4" y="1447800"/>
            <a:ext cx="60388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27753-F429-3A9D-E461-7526AF81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859D3-EE26-E287-D84D-3BC2FD5C0F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쿼터를 관리하는 데이터베이스는 두 개 파일로 구성</a:t>
            </a:r>
            <a:endParaRPr lang="en-US" altLang="ko-KR" dirty="0"/>
          </a:p>
          <a:p>
            <a:pPr lvl="1"/>
            <a:r>
              <a:rPr lang="en-US" altLang="ko-KR" dirty="0" err="1"/>
              <a:t>aquota.user</a:t>
            </a:r>
            <a:r>
              <a:rPr lang="en-US" altLang="ko-KR" dirty="0"/>
              <a:t>: </a:t>
            </a:r>
            <a:r>
              <a:rPr lang="ko-KR" altLang="en-US" dirty="0"/>
              <a:t>사용자 쿼터 데이터베이스 파일</a:t>
            </a:r>
          </a:p>
          <a:p>
            <a:pPr lvl="1"/>
            <a:r>
              <a:rPr lang="en-US" altLang="ko-KR" dirty="0" err="1"/>
              <a:t>aquota.group</a:t>
            </a:r>
            <a:r>
              <a:rPr lang="en-US" altLang="ko-KR" dirty="0"/>
              <a:t>: </a:t>
            </a:r>
            <a:r>
              <a:rPr lang="ko-KR" altLang="en-US" dirty="0"/>
              <a:t>그룹 쿼터 데이터베이스 파일</a:t>
            </a:r>
            <a:endParaRPr lang="en-US" altLang="ko-KR" dirty="0"/>
          </a:p>
          <a:p>
            <a:pPr lvl="1"/>
            <a:r>
              <a:rPr lang="ko-KR" altLang="en-US" dirty="0"/>
              <a:t>데이터베이스 파일은 해당 파일 시스템의 최상위 디렉터리에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앞에서 </a:t>
            </a:r>
            <a:r>
              <a:rPr lang="en-US" altLang="ko-KR" dirty="0" err="1"/>
              <a:t>quotacheck</a:t>
            </a:r>
            <a:r>
              <a:rPr lang="ko-KR" altLang="en-US" dirty="0"/>
              <a:t>는 </a:t>
            </a:r>
            <a:r>
              <a:rPr lang="en-US" altLang="ko-KR" dirty="0"/>
              <a:t>/home2</a:t>
            </a:r>
            <a:r>
              <a:rPr lang="ko-KR" altLang="en-US" dirty="0"/>
              <a:t> 파일 시스템을 확인한 것이므로 </a:t>
            </a:r>
            <a:r>
              <a:rPr lang="en-US" altLang="ko-KR" dirty="0" err="1"/>
              <a:t>aquota.user</a:t>
            </a:r>
            <a:r>
              <a:rPr lang="en-US" altLang="ko-KR" dirty="0"/>
              <a:t> </a:t>
            </a:r>
            <a:r>
              <a:rPr lang="ko-KR" altLang="en-US" dirty="0"/>
              <a:t>파일이 </a:t>
            </a:r>
            <a:r>
              <a:rPr lang="en-US" altLang="ko-KR" dirty="0"/>
              <a:t>/home2 </a:t>
            </a:r>
            <a:r>
              <a:rPr lang="ko-KR" altLang="en-US" dirty="0"/>
              <a:t>디렉터리에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0E6F9F-E391-8D29-7C8E-8B720040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99" y="4293096"/>
            <a:ext cx="10504002" cy="12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6987F-E0FC-9214-7C2F-F8EE1022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6BBFF-B61F-C33D-A091-28F0D390F0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사용 활성화하기</a:t>
            </a:r>
            <a:r>
              <a:rPr lang="en-US" altLang="ko-KR" dirty="0"/>
              <a:t>: </a:t>
            </a:r>
            <a:r>
              <a:rPr lang="en-US" altLang="ko-KR" dirty="0" err="1"/>
              <a:t>quotaon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DB09A-CF7D-AD65-D2C1-79F7F21B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81480"/>
            <a:ext cx="10522361" cy="39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8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DCE30-115F-D83F-5BCA-8EE9FAB1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A7831-D92F-A02B-188B-242FC21E6A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/home2 </a:t>
            </a:r>
            <a:r>
              <a:rPr lang="ko-KR" altLang="en-US" dirty="0"/>
              <a:t>파일 시스템의 쿼터를 활성화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쿼터의 비활성화는 </a:t>
            </a:r>
            <a:r>
              <a:rPr lang="en-US" altLang="ko-KR" dirty="0" err="1"/>
              <a:t>quotaoff</a:t>
            </a:r>
            <a:r>
              <a:rPr lang="en-US" altLang="ko-KR" dirty="0"/>
              <a:t> </a:t>
            </a:r>
            <a:r>
              <a:rPr lang="ko-KR" altLang="en-US" dirty="0"/>
              <a:t>명령으로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80DD17-2F07-4826-F377-8E5AA26A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72816"/>
            <a:ext cx="7584188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85335-1D9A-DFDE-EF52-4998C3ED9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98926-6798-A0DD-09C1-4B06A10313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설정하기</a:t>
            </a:r>
            <a:r>
              <a:rPr lang="en-US" altLang="ko-KR" dirty="0"/>
              <a:t>: </a:t>
            </a:r>
            <a:r>
              <a:rPr lang="en-US" altLang="ko-KR" dirty="0" err="1"/>
              <a:t>edquota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D98385-8700-1472-5633-78FF6B4B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0" y="1735012"/>
            <a:ext cx="10728374" cy="39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6CFA3-2821-BEA2-4CB3-0EB80675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B4920-11C2-59E8-6BBC-558A12CBF7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qtest1 </a:t>
            </a:r>
            <a:r>
              <a:rPr lang="ko-KR" altLang="en-US" dirty="0"/>
              <a:t>사용자에게 쿼터를 할당 예</a:t>
            </a:r>
            <a:r>
              <a:rPr lang="en-US" altLang="ko-KR" dirty="0"/>
              <a:t>: </a:t>
            </a:r>
            <a:r>
              <a:rPr lang="ko-KR" altLang="en-US" dirty="0"/>
              <a:t> 쿼터는 </a:t>
            </a:r>
            <a:r>
              <a:rPr lang="en-US" altLang="ko-KR" dirty="0"/>
              <a:t>KB </a:t>
            </a:r>
            <a:r>
              <a:rPr lang="ko-KR" altLang="en-US" dirty="0"/>
              <a:t>단위로 할당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DDD21-EFC2-33A1-26B2-73539831C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628800"/>
            <a:ext cx="10080083" cy="1656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EDD2AF-9831-B208-56F1-C92A81C5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66" y="4017692"/>
            <a:ext cx="10074015" cy="242301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F82DF02-995E-FF0E-0DA6-BAF007C22D63}"/>
              </a:ext>
            </a:extLst>
          </p:cNvPr>
          <p:cNvSpPr/>
          <p:nvPr/>
        </p:nvSpPr>
        <p:spPr>
          <a:xfrm>
            <a:off x="4439816" y="3284984"/>
            <a:ext cx="1584176" cy="732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A350E12-D494-C4DF-A0DA-10728C3685EE}"/>
              </a:ext>
            </a:extLst>
          </p:cNvPr>
          <p:cNvSpPr/>
          <p:nvPr/>
        </p:nvSpPr>
        <p:spPr>
          <a:xfrm>
            <a:off x="5231904" y="4797152"/>
            <a:ext cx="201622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F32BD-636C-23A0-8266-C092DDCDB78F}"/>
              </a:ext>
            </a:extLst>
          </p:cNvPr>
          <p:cNvSpPr txBox="1"/>
          <p:nvPr/>
        </p:nvSpPr>
        <p:spPr>
          <a:xfrm>
            <a:off x="8472264" y="3306676"/>
            <a:ext cx="2808312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소프트 </a:t>
            </a:r>
            <a:r>
              <a:rPr lang="ko-KR" altLang="en-US" sz="2000" dirty="0" err="1"/>
              <a:t>리미트를</a:t>
            </a:r>
            <a:r>
              <a:rPr lang="ko-KR" altLang="en-US" sz="2000" dirty="0"/>
              <a:t> </a:t>
            </a:r>
            <a:r>
              <a:rPr lang="en-US" altLang="ko-KR" sz="2000" dirty="0"/>
              <a:t>20</a:t>
            </a:r>
          </a:p>
          <a:p>
            <a:r>
              <a:rPr lang="ko-KR" altLang="en-US" sz="2000" dirty="0"/>
              <a:t>하드 </a:t>
            </a:r>
            <a:r>
              <a:rPr lang="ko-KR" altLang="en-US" sz="2000" dirty="0" err="1"/>
              <a:t>리미트는</a:t>
            </a:r>
            <a:r>
              <a:rPr lang="ko-KR" altLang="en-US" sz="2000" dirty="0"/>
              <a:t> </a:t>
            </a:r>
            <a:r>
              <a:rPr lang="en-US" altLang="ko-KR" sz="2000" dirty="0"/>
              <a:t>22</a:t>
            </a:r>
            <a:r>
              <a:rPr lang="ko-KR" altLang="en-US" sz="2000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28180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06B18-C349-AD9D-F2DC-AE0B95EB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408C6-F11E-0505-B030-E7666A723D4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정보 확인하기</a:t>
            </a:r>
            <a:r>
              <a:rPr lang="en-US" altLang="ko-KR" dirty="0"/>
              <a:t>: quota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0CAD0-7E12-F918-E79A-46BC57C4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44" y="1628800"/>
            <a:ext cx="1090751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DB7A4-174D-D1BB-9B40-3EBF5CEB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6C50F-F8AF-EBF6-7260-FBE4A339B37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qtest1 </a:t>
            </a:r>
            <a:r>
              <a:rPr lang="ko-KR" altLang="en-US" dirty="0"/>
              <a:t>계정에 설정된 쿼터 정보를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할당된 쿼터를 초과하여 디스크를 사용하려고 하면 다음과 같은 메시지가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7A926D-7AB3-00D7-823E-A46DBBAE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00808"/>
            <a:ext cx="10236214" cy="17281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8BB3AB-2389-699D-2D4B-B12C4D83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42" y="4277378"/>
            <a:ext cx="9050081" cy="210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330DE-B605-6A93-89CA-CDCA213F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932BE-93D6-52DB-B8D9-CC08E0288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설정 복사하기</a:t>
            </a:r>
            <a:r>
              <a:rPr lang="en-US" altLang="ko-KR" dirty="0"/>
              <a:t>: </a:t>
            </a:r>
            <a:r>
              <a:rPr lang="en-US" altLang="ko-KR" dirty="0" err="1"/>
              <a:t>edquota</a:t>
            </a:r>
            <a:r>
              <a:rPr lang="en-US" altLang="ko-KR" dirty="0"/>
              <a:t> -p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189AB2-13C6-8CA7-A5C4-71402BC5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0" y="1844824"/>
            <a:ext cx="11095201" cy="2232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56FE5-AD4A-F2CA-BCD7-967D048A0917}"/>
              </a:ext>
            </a:extLst>
          </p:cNvPr>
          <p:cNvSpPr txBox="1"/>
          <p:nvPr/>
        </p:nvSpPr>
        <p:spPr>
          <a:xfrm>
            <a:off x="6240016" y="4257092"/>
            <a:ext cx="2808312" cy="108012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qtest1</a:t>
            </a:r>
            <a:r>
              <a:rPr lang="ko-KR" altLang="en-US" sz="2000" dirty="0"/>
              <a:t>의 쿼터 설정을 </a:t>
            </a:r>
            <a:endParaRPr lang="en-US" altLang="ko-KR" sz="2000" dirty="0"/>
          </a:p>
          <a:p>
            <a:r>
              <a:rPr lang="en-US" altLang="ko-KR" sz="2000" dirty="0"/>
              <a:t>qtest2</a:t>
            </a:r>
            <a:r>
              <a:rPr lang="ko-KR" altLang="en-US" sz="2000" dirty="0"/>
              <a:t>로 복사</a:t>
            </a:r>
          </a:p>
        </p:txBody>
      </p:sp>
    </p:spTree>
    <p:extLst>
      <p:ext uri="{BB962C8B-B14F-4D97-AF65-F5344CB8AC3E}">
        <p14:creationId xmlns:p14="http://schemas.microsoft.com/office/powerpoint/2010/main" val="55604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64084-12E3-3764-F9A3-179830D8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0100A-D1FD-343B-60CF-96B268972F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쿼터 정보 요약 출력하기</a:t>
            </a:r>
            <a:r>
              <a:rPr lang="en-US" altLang="ko-KR" dirty="0"/>
              <a:t>: </a:t>
            </a:r>
            <a:r>
              <a:rPr lang="en-US" altLang="ko-KR" dirty="0" err="1"/>
              <a:t>repquota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F6DE9D-F855-51C2-3F47-C71A12B8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81" y="1673614"/>
            <a:ext cx="10986038" cy="41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99DB7-885D-2966-FF0E-A64BA3E9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사용량</a:t>
            </a:r>
            <a:r>
              <a:rPr lang="en-US" altLang="ko-KR" dirty="0"/>
              <a:t>(</a:t>
            </a:r>
            <a:r>
              <a:rPr lang="ko-KR" altLang="en-US" dirty="0"/>
              <a:t>쿼터</a:t>
            </a:r>
            <a:r>
              <a:rPr lang="en-US" altLang="ko-KR" dirty="0"/>
              <a:t>)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5BFE8-5A8D-B6BF-5138-3AAC4D48FC3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현재 설정된 쿼터 정보 확인 예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5F9F37-AED2-403F-DD74-F3A15F8C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31002"/>
            <a:ext cx="10768645" cy="42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14725</TotalTime>
  <Words>4707</Words>
  <Application>Microsoft Office PowerPoint</Application>
  <PresentationFormat>와이드스크린</PresentationFormat>
  <Paragraphs>859</Paragraphs>
  <Slides>183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183</vt:i4>
      </vt:variant>
    </vt:vector>
  </HeadingPairs>
  <TitlesOfParts>
    <vt:vector size="190" baseType="lpstr">
      <vt:lpstr>Arial</vt:lpstr>
      <vt:lpstr>HY견고딕</vt:lpstr>
      <vt:lpstr>Wingdings</vt:lpstr>
      <vt:lpstr>Tahoma</vt:lpstr>
      <vt:lpstr>Verdana</vt:lpstr>
      <vt:lpstr>맑은 고딕</vt:lpstr>
      <vt:lpstr>1_Office 테마</vt:lpstr>
      <vt:lpstr>연습문제</vt:lpstr>
      <vt:lpstr>연습문제</vt:lpstr>
      <vt:lpstr>연습문제</vt:lpstr>
      <vt:lpstr>연습문제</vt:lpstr>
      <vt:lpstr>PowerPoint 프레젠테이션</vt:lpstr>
      <vt:lpstr>PowerPoint 프레젠테이션</vt:lpstr>
      <vt:lpstr>PowerPoint 프레젠테이션</vt:lpstr>
      <vt:lpstr>00 개요</vt:lpstr>
      <vt:lpstr>00. 개요</vt:lpstr>
      <vt:lpstr>01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01. 사용자 계정 관련 파일</vt:lpstr>
      <vt:lpstr>02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02. 사용자 계정 관리 명령</vt:lpstr>
      <vt:lpstr>사용자 계정 생성, 수정, 삭제하기</vt:lpstr>
      <vt:lpstr>03 그룹 관리 명령</vt:lpstr>
      <vt:lpstr>03. 그룹 관리 명령</vt:lpstr>
      <vt:lpstr>03. 스냅 패키지 설치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03. 그룹 관리 명령</vt:lpstr>
      <vt:lpstr>그룹 생성,수정,삭제하고 암호 설정하기</vt:lpstr>
      <vt:lpstr>04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04. 사용자 정보 관리 명령</vt:lpstr>
      <vt:lpstr>05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05. 디스크 사용량(쿼터) 설정</vt:lpstr>
      <vt:lpstr>그룹 쿼터 설정하기</vt:lpstr>
      <vt:lpstr>그룹 쿼터 설정하기</vt:lpstr>
      <vt:lpstr>PowerPoint 프레젠테이션</vt:lpstr>
      <vt:lpstr>PowerPoint 프레젠테이션</vt:lpstr>
      <vt:lpstr>PowerPoint 프레젠테이션</vt:lpstr>
      <vt:lpstr>00 개요</vt:lpstr>
      <vt:lpstr>00. 개요</vt:lpstr>
      <vt:lpstr>01 네트워크 기초</vt:lpstr>
      <vt:lpstr>01. 네트워크 기초</vt:lpstr>
      <vt:lpstr>01. 네트워크 기초</vt:lpstr>
      <vt:lpstr>01. 네트워크 기초</vt:lpstr>
      <vt:lpstr>01. 네트워크 기초</vt:lpstr>
      <vt:lpstr>01. 네트워크 기초</vt:lpstr>
      <vt:lpstr>02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02. 네트워크 설정</vt:lpstr>
      <vt:lpstr>네트워크 설정하기</vt:lpstr>
      <vt:lpstr>03 호스트 이름 설정</vt:lpstr>
      <vt:lpstr>03. 호스트 이름 설정</vt:lpstr>
      <vt:lpstr>03. 호스트 이름 설정</vt:lpstr>
      <vt:lpstr>03. 호스트 이름 설정</vt:lpstr>
      <vt:lpstr>03. 호스트 이름 설정</vt:lpstr>
      <vt:lpstr>615p. 따라해보기: 호스트 이름 설정하기</vt:lpstr>
      <vt:lpstr>04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04. 네트워크 상태 확인</vt:lpstr>
      <vt:lpstr>네트워크 상태 확인하기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FullName</cp:lastModifiedBy>
  <cp:revision>575</cp:revision>
  <dcterms:created xsi:type="dcterms:W3CDTF">2006-10-05T04:04:58Z</dcterms:created>
  <dcterms:modified xsi:type="dcterms:W3CDTF">2024-01-20T04:19:17Z</dcterms:modified>
</cp:coreProperties>
</file>